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2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6.xml" ContentType="application/vnd.openxmlformats-officedocument.presentationml.slide+xml"/>
  <Override PartName="/ppt/slides/slide23.xml" ContentType="application/vnd.openxmlformats-officedocument.presentationml.slide+xml"/>
  <Override PartName="/ppt/slides/slide28.xml" ContentType="application/vnd.openxmlformats-officedocument.presentationml.slide+xml"/>
  <Override PartName="/ppt/slides/slide40.xml" ContentType="application/vnd.openxmlformats-officedocument.presentationml.slide+xml"/>
  <Override PartName="/ppt/slides/slide27.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4.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slides/slide53.xml" ContentType="application/vnd.openxmlformats-officedocument.presentationml.slide+xml"/>
  <Override PartName="/ppt/slides/slide31.xml" ContentType="application/vnd.openxmlformats-officedocument.presentationml.slide+xml"/>
  <Override PartName="/ppt/slides/slide45.xml" ContentType="application/vnd.openxmlformats-officedocument.presentationml.slide+xml"/>
  <Override PartName="/ppt/slides/slide29.xml" ContentType="application/vnd.openxmlformats-officedocument.presentationml.slide+xml"/>
  <Override PartName="/ppt/slides/slide52.xml" ContentType="application/vnd.openxmlformats-officedocument.presentationml.slide+xml"/>
  <Override PartName="/ppt/slides/slide30.xml" ContentType="application/vnd.openxmlformats-officedocument.presentationml.slide+xml"/>
  <Override PartName="/ppt/slides/slide50.xml" ContentType="application/vnd.openxmlformats-officedocument.presentationml.slide+xml"/>
  <Override PartName="/ppt/slides/slide47.xml" ContentType="application/vnd.openxmlformats-officedocument.presentationml.slide+xml"/>
  <Override PartName="/ppt/slides/slide51.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24.xml" ContentType="application/vnd.openxmlformats-officedocument.presentationml.notesSlide+xml"/>
  <Override PartName="/ppt/notesSlides/notesSlide17.xml" ContentType="application/vnd.openxmlformats-officedocument.presentationml.notes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48.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4.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30.xml" ContentType="application/vnd.openxmlformats-officedocument.presentationml.notesSlide+xml"/>
  <Override PartName="/ppt/notesSlides/notesSlide35.xml" ContentType="application/vnd.openxmlformats-officedocument.presentationml.notesSlide+xml"/>
  <Override PartName="/ppt/notesSlides/notesSlide33.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4.xml" ContentType="application/vnd.openxmlformats-officedocument.presentationml.tags+xml"/>
  <Override PartName="/ppt/tags/tag6.xml" ContentType="application/vnd.openxmlformats-officedocument.presentationml.tags+xml"/>
  <Override PartName="/docProps/app.xml" ContentType="application/vnd.openxmlformats-officedocument.extended-properties+xml"/>
  <Override PartName="/ppt/tags/tag3.xml" ContentType="application/vnd.openxmlformats-officedocument.presentationml.tags+xml"/>
  <Override PartName="/docProps/core.xml" ContentType="application/vnd.openxmlformats-package.core-properties+xml"/>
  <Override PartName="/ppt/tags/tag1.xml" ContentType="application/vnd.openxmlformats-officedocument.presentationml.tags+xml"/>
  <Override PartName="/ppt/tags/tag5.xml" ContentType="application/vnd.openxmlformats-officedocument.presentationml.tags+xml"/>
  <Override PartName="/docProps/custom.xml" ContentType="application/vnd.openxmlformats-officedocument.custom-properties+xml"/>
  <Override PartName="/ppt/tags/tag2.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5"/>
  </p:notesMasterIdLst>
  <p:handoutMasterIdLst>
    <p:handoutMasterId r:id="rId5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Lst>
  <p:sldSz cx="12192000" cy="6858000"/>
  <p:notesSz cx="6797675" cy="9926638"/>
  <p:embeddedFontLst>
    <p:embeddedFont>
      <p:font typeface="Huawei Sans" panose="020C0503030203020204" pitchFamily="34" charset="0"/>
      <p:regular r:id="rId57"/>
      <p:bold r:id="rId58"/>
    </p:embeddedFont>
    <p:embeddedFont>
      <p:font typeface="微软雅黑" panose="020B0503020204020204" pitchFamily="34" charset="-122"/>
      <p:regular r:id="rId59"/>
      <p:bold r:id="rId60"/>
    </p:embeddedFont>
    <p:embeddedFont>
      <p:font typeface="ＭＳ Ｐゴシック" panose="020B0600070205080204" pitchFamily="34" charset="-128"/>
      <p:regular r:id="rId61"/>
    </p:embeddedFont>
    <p:embeddedFont>
      <p:font typeface="方正兰亭黑简体" panose="02000000000000000000" pitchFamily="2" charset="-122"/>
      <p:regular r:id="rId6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F3FBFE"/>
    <a:srgbClr val="99DFF9"/>
    <a:srgbClr val="151515"/>
    <a:srgbClr val="C7000B"/>
    <a:srgbClr val="575756"/>
    <a:srgbClr val="FFFFFF"/>
    <a:srgbClr val="DD4654"/>
    <a:srgbClr val="F3D2D5"/>
    <a:srgbClr val="E6A8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64982" autoAdjust="0"/>
  </p:normalViewPr>
  <p:slideViewPr>
    <p:cSldViewPr snapToGrid="0" snapToObjects="1">
      <p:cViewPr varScale="1">
        <p:scale>
          <a:sx n="63" d="100"/>
          <a:sy n="63" d="100"/>
        </p:scale>
        <p:origin x="48" y="1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0" d="100"/>
          <a:sy n="70" d="100"/>
        </p:scale>
        <p:origin x="1398" y="27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presProps" Target="presProps.xml"/><Relationship Id="rId68"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64" Type="http://schemas.openxmlformats.org/officeDocument/2006/relationships/viewProps" Target="viewProps.xml"/><Relationship Id="rId69"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8/18/2020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32352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Intranet networking is the simplest and most typical </a:t>
            </a:r>
            <a:r>
              <a:rPr lang="en-US" dirty="0" smtClean="0">
                <a:latin typeface="Huawei Sans" panose="020C0503030203020204" pitchFamily="34" charset="0"/>
              </a:rPr>
              <a:t>MPLS VPN </a:t>
            </a:r>
            <a:r>
              <a:rPr lang="en-US" dirty="0">
                <a:latin typeface="Huawei Sans" panose="020C0503030203020204" pitchFamily="34" charset="0"/>
              </a:rPr>
              <a:t>networking scheme. The following technical implementation of </a:t>
            </a:r>
            <a:r>
              <a:rPr lang="en-US" dirty="0" smtClean="0">
                <a:latin typeface="Huawei Sans" panose="020C0503030203020204" pitchFamily="34" charset="0"/>
              </a:rPr>
              <a:t>MPLS VPN </a:t>
            </a:r>
            <a:r>
              <a:rPr lang="en-US" dirty="0">
                <a:latin typeface="Huawei Sans" panose="020C0503030203020204" pitchFamily="34" charset="0"/>
              </a:rPr>
              <a:t>will be described based on this networking scheme.</a:t>
            </a:r>
          </a:p>
        </p:txBody>
      </p:sp>
    </p:spTree>
    <p:extLst>
      <p:ext uri="{BB962C8B-B14F-4D97-AF65-F5344CB8AC3E}">
        <p14:creationId xmlns:p14="http://schemas.microsoft.com/office/powerpoint/2010/main" val="563635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Rot="1" noChangeAspect="1" noChangeArrowheads="1" noTextEdit="1"/>
          </p:cNvSpPr>
          <p:nvPr>
            <p:ph type="sldImg"/>
          </p:nvPr>
        </p:nvSpPr>
        <p:spPr>
          <a:xfrm>
            <a:off x="431800" y="779463"/>
            <a:ext cx="5934075" cy="3338512"/>
          </a:xfrm>
          <a:ln/>
        </p:spPr>
      </p:sp>
      <p:sp>
        <p:nvSpPr>
          <p:cNvPr id="6246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2250423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72380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7611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dirty="0">
                <a:solidFill>
                  <a:schemeClr val="tx1"/>
                </a:solidFill>
                <a:latin typeface="Huawei Sans" panose="020C0503030203020204" pitchFamily="34" charset="0"/>
                <a:ea typeface="+mn-ea"/>
                <a:cs typeface="+mn-cs"/>
              </a:rPr>
              <a:t>A VPN is a private network. Different VPNs independently manage their own address ranges, which are also called address spaces. Address spaces of different VPNs may overlap. For example, in the preceding figure, both user X and user Y use 192.168.1.0/24, indicating that the address spaces overlap. VPNs can use overlapping address spaces in the following situations:</a:t>
            </a:r>
          </a:p>
          <a:p>
            <a:pPr lvl="1" fontAlgn="base"/>
            <a:r>
              <a:rPr lang="en-US" sz="1100" u="none" strike="noStrike" dirty="0">
                <a:solidFill>
                  <a:schemeClr val="tx1"/>
                </a:solidFill>
                <a:latin typeface="Huawei Sans" panose="020C0503030203020204" pitchFamily="34" charset="0"/>
                <a:ea typeface="+mn-ea"/>
                <a:cs typeface="+mn-cs"/>
              </a:rPr>
              <a:t>They do not share the same site.</a:t>
            </a:r>
          </a:p>
          <a:p>
            <a:pPr lvl="1" fontAlgn="base"/>
            <a:r>
              <a:rPr lang="en-US" sz="1100" u="none" strike="noStrike" dirty="0">
                <a:solidFill>
                  <a:schemeClr val="tx1"/>
                </a:solidFill>
                <a:latin typeface="Huawei Sans" panose="020C0503030203020204" pitchFamily="34" charset="0"/>
                <a:ea typeface="+mn-ea"/>
                <a:cs typeface="+mn-cs"/>
              </a:rPr>
              <a:t>They share a same site, but devices at the site do not communicate with devices using overlapping address spaces at the other sites of the VPNs.</a:t>
            </a:r>
          </a:p>
          <a:p>
            <a:pPr lvl="0" fontAlgn="base"/>
            <a:endParaRPr lang="zh-CN" altLang="zh-CN" sz="1100" u="none" strike="noStrike" kern="1200" dirty="0" smtClean="0">
              <a:solidFill>
                <a:schemeClr val="tx1"/>
              </a:solidFill>
              <a:effectLst/>
              <a:latin typeface="Huawei Sans" panose="020C0503030203020204" pitchFamily="34" charset="0"/>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667218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For details about VRFs, see the related HCIP-Datacom-Core course.</a:t>
            </a:r>
          </a:p>
        </p:txBody>
      </p:sp>
    </p:spTree>
    <p:extLst>
      <p:ext uri="{BB962C8B-B14F-4D97-AF65-F5344CB8AC3E}">
        <p14:creationId xmlns:p14="http://schemas.microsoft.com/office/powerpoint/2010/main" val="2186045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When configuring an RD, you need to specify only the Administrator and Assigned Number subfields in the RD.</a:t>
            </a:r>
          </a:p>
          <a:p>
            <a:r>
              <a:rPr lang="en-US" dirty="0">
                <a:latin typeface="Huawei Sans" panose="020C0503030203020204" pitchFamily="34" charset="0"/>
              </a:rPr>
              <a:t>Four types of RD configuration formats are available. The following two types are commonly used:</a:t>
            </a:r>
          </a:p>
          <a:p>
            <a:pPr lvl="1"/>
            <a:r>
              <a:rPr lang="en-US" dirty="0">
                <a:latin typeface="Huawei Sans" panose="020C0503030203020204" pitchFamily="34" charset="0"/>
              </a:rPr>
              <a:t>16-bit AS number:32-bit user-defined number (for example 100:1)</a:t>
            </a:r>
          </a:p>
          <a:p>
            <a:pPr lvl="1"/>
            <a:r>
              <a:rPr lang="en-US" dirty="0">
                <a:latin typeface="Huawei Sans" panose="020C0503030203020204" pitchFamily="34" charset="0"/>
              </a:rPr>
              <a:t>32-bit IPv4 address:16-bit user-defined number (for example, 172.1.1.1:1)</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The RD structure enables each carrier to allocate RDs independently. In some application scenarios, however, RDs must be globally unique to ensure normal routing.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55555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614090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338535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NLRI: Network Layer Reachability Information</a:t>
            </a:r>
          </a:p>
          <a:p>
            <a:pPr>
              <a:lnSpc>
                <a:spcPct val="100000"/>
              </a:lnSpc>
            </a:pPr>
            <a:r>
              <a:rPr lang="en-US" dirty="0">
                <a:latin typeface="Huawei Sans" panose="020C0503030203020204" pitchFamily="34" charset="0"/>
              </a:rPr>
              <a:t>For the values of address families, see RFC 3232 (</a:t>
            </a:r>
            <a:r>
              <a:rPr lang="en-US" i="1" dirty="0">
                <a:latin typeface="Huawei Sans" panose="020C0503030203020204" pitchFamily="34" charset="0"/>
              </a:rPr>
              <a:t>Assigned Numbers</a:t>
            </a:r>
            <a:r>
              <a:rPr lang="en-US" dirty="0">
                <a:latin typeface="Huawei Sans" panose="020C0503030203020204" pitchFamily="34" charset="0"/>
              </a:rPr>
              <a:t>).</a:t>
            </a:r>
          </a:p>
          <a:p>
            <a:pPr lvl="0">
              <a:lnSpc>
                <a:spcPct val="100000"/>
              </a:lnSpc>
            </a:pPr>
            <a:r>
              <a:rPr lang="en-US" dirty="0">
                <a:latin typeface="Huawei Sans" panose="020C0503030203020204" pitchFamily="34" charset="0"/>
              </a:rPr>
              <a:t>MP_REACH_NLRI is used to advertise reachable routes and next hop information. It consists of one or more 3-tuples &lt;Address Family Information, Next Hop Network Address Information, NLRI&gt;.</a:t>
            </a:r>
          </a:p>
          <a:p>
            <a:pPr lvl="1">
              <a:lnSpc>
                <a:spcPct val="100000"/>
              </a:lnSpc>
            </a:pPr>
            <a:r>
              <a:rPr lang="en-US" dirty="0">
                <a:latin typeface="Huawei Sans" panose="020C0503030203020204" pitchFamily="34" charset="0"/>
              </a:rPr>
              <a:t>Address Family Information: consists of a 2-byte Address Family Identifier (AFI) and a 1-byte Subsequent Address Family Identifier (SAFI).</a:t>
            </a:r>
          </a:p>
          <a:p>
            <a:pPr lvl="2">
              <a:lnSpc>
                <a:spcPct val="100000"/>
              </a:lnSpc>
            </a:pPr>
            <a:r>
              <a:rPr lang="en-US" dirty="0">
                <a:latin typeface="Huawei Sans" panose="020C0503030203020204" pitchFamily="34" charset="0"/>
              </a:rPr>
              <a:t>The AFI identifies the network layer protocol, corresponding to the address family value defined by "Address Family Number" in RFC 3232. For example, 1 indicates IPv4 and 2 indicates IPv6.</a:t>
            </a:r>
          </a:p>
          <a:p>
            <a:pPr lvl="2">
              <a:lnSpc>
                <a:spcPct val="100000"/>
              </a:lnSpc>
            </a:pPr>
            <a:r>
              <a:rPr lang="en-US" dirty="0">
                <a:latin typeface="Huawei Sans" panose="020C0503030203020204" pitchFamily="34" charset="0"/>
              </a:rPr>
              <a:t>The SAFI indicates the NLRI type. If the AFI value is 1 and the SAFI value is 128, the address in the NLRI is an MPLS-labeled VPN-IPv4 address.</a:t>
            </a:r>
          </a:p>
          <a:p>
            <a:pPr lvl="1">
              <a:lnSpc>
                <a:spcPct val="100000"/>
              </a:lnSpc>
            </a:pPr>
            <a:r>
              <a:rPr lang="en-US" dirty="0">
                <a:latin typeface="Huawei Sans" panose="020C0503030203020204" pitchFamily="34" charset="0"/>
              </a:rPr>
              <a:t>Next Hop Network Address Information: consists of the 1-byte length of the next hop network address and the variable-length next hop network address.</a:t>
            </a:r>
          </a:p>
          <a:p>
            <a:pPr lvl="1">
              <a:lnSpc>
                <a:spcPct val="100000"/>
              </a:lnSpc>
            </a:pPr>
            <a:r>
              <a:rPr lang="en-US" dirty="0">
                <a:latin typeface="Huawei Sans" panose="020C0503030203020204" pitchFamily="34" charset="0"/>
              </a:rPr>
              <a:t>NLRI: consists of one or more 3-tuples &lt;length, label, prefix&gt;. This part will be described in detail in the following slides.</a:t>
            </a:r>
          </a:p>
          <a:p>
            <a:pPr lvl="0">
              <a:lnSpc>
                <a:spcPct val="100000"/>
              </a:lnSpc>
            </a:pPr>
            <a:r>
              <a:rPr lang="en-US" dirty="0">
                <a:latin typeface="Huawei Sans" panose="020C0503030203020204" pitchFamily="34" charset="0"/>
              </a:rPr>
              <a:t>MP_UNREACH_NLRI is used to instruct a peer to delete unreachable routes. The format of this attribute is as follows:</a:t>
            </a:r>
          </a:p>
          <a:p>
            <a:pPr lvl="1">
              <a:lnSpc>
                <a:spcPct val="100000"/>
              </a:lnSpc>
            </a:pPr>
            <a:r>
              <a:rPr lang="en-US" dirty="0">
                <a:latin typeface="Huawei Sans" panose="020C0503030203020204" pitchFamily="34" charset="0"/>
              </a:rPr>
              <a:t>AFI: same as that in the MP_REACH_NLRI attribute</a:t>
            </a:r>
          </a:p>
          <a:p>
            <a:pPr lvl="1">
              <a:lnSpc>
                <a:spcPct val="100000"/>
              </a:lnSpc>
            </a:pPr>
            <a:r>
              <a:rPr lang="en-US" dirty="0">
                <a:latin typeface="Huawei Sans" panose="020C0503030203020204" pitchFamily="34" charset="0"/>
              </a:rPr>
              <a:t>SAFI: NLRI type, same as that in the MP_REACH_NLRI attribute</a:t>
            </a:r>
          </a:p>
          <a:p>
            <a:pPr lvl="1">
              <a:lnSpc>
                <a:spcPct val="100000"/>
              </a:lnSpc>
            </a:pPr>
            <a:r>
              <a:rPr lang="en-US" dirty="0">
                <a:latin typeface="Huawei Sans" panose="020C0503030203020204" pitchFamily="34" charset="0"/>
              </a:rPr>
              <a:t>Withdrawn Routes: an unreachable route list, consisting of one or more NLRI fields A BGP speaker can withdraw a route by adding the NLRI same as that in a previously advertised reachable route to the Withdrawn Routes field</a:t>
            </a:r>
            <a:r>
              <a:rPr lang="en-US" dirty="0" smtClean="0">
                <a:latin typeface="Huawei Sans" panose="020C0503030203020204" pitchFamily="34" charset="0"/>
              </a:rPr>
              <a:t>.</a:t>
            </a:r>
            <a:endParaRPr lang="zh-CN" altLang="en-US" dirty="0" smtClean="0">
              <a:latin typeface="Huawei Sans" panose="020C0503030203020204" pitchFamily="34" charset="0"/>
            </a:endParaRPr>
          </a:p>
          <a:p>
            <a:pPr>
              <a:lnSpc>
                <a:spcPct val="100000"/>
              </a:lnSpc>
            </a:pP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671865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05735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781120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atin typeface="Huawei Sans" panose="020C0503030203020204" pitchFamily="34" charset="0"/>
              </a:rPr>
              <a:t>Similar to an RD, an RT consists of three fields: Type, Administrator, and Assigned Number. The length of an RT is also 8 bytes. </a:t>
            </a:r>
          </a:p>
          <a:p>
            <a:pPr lvl="0"/>
            <a:r>
              <a:rPr lang="en-US">
                <a:latin typeface="Huawei Sans" panose="020C0503030203020204" pitchFamily="34" charset="0"/>
              </a:rPr>
              <a:t>When configuring a VPN target, you need to specify only the Administrator and Assigned Number subfields in the VPN target. VPN targets have the same configuration formats as RDs.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688616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79327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837713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285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sz="1100" b="0" i="0" kern="1200" dirty="0" smtClean="0">
                <a:solidFill>
                  <a:schemeClr val="tx1"/>
                </a:solidFill>
                <a:effectLst/>
                <a:latin typeface="+mn-lt"/>
                <a:ea typeface="+mn-ea"/>
                <a:cs typeface="+mn-cs"/>
              </a:rPr>
              <a:t>A PE device distributes MPLS labels in either of the following ways:</a:t>
            </a:r>
          </a:p>
          <a:p>
            <a:pPr lvl="1"/>
            <a:r>
              <a:rPr lang="en-US" altLang="zh-CN" sz="1100" b="0" i="0" kern="1200" dirty="0" smtClean="0">
                <a:solidFill>
                  <a:schemeClr val="tx1"/>
                </a:solidFill>
                <a:effectLst/>
                <a:latin typeface="+mn-lt"/>
                <a:ea typeface="+mn-ea"/>
                <a:cs typeface="+mn-cs"/>
              </a:rPr>
              <a:t>One label per route: Each route in a VRF is assigned one label. When many routes exist on the network, the Incoming Label Map (ILM) maintains these entries, requiring high router capacity.</a:t>
            </a:r>
          </a:p>
          <a:p>
            <a:pPr lvl="1"/>
            <a:r>
              <a:rPr lang="en-US" altLang="zh-CN" sz="1100" b="0" i="0" kern="1200" dirty="0" smtClean="0">
                <a:solidFill>
                  <a:schemeClr val="tx1"/>
                </a:solidFill>
                <a:effectLst/>
                <a:latin typeface="+mn-lt"/>
                <a:ea typeface="+mn-ea"/>
                <a:cs typeface="+mn-cs"/>
              </a:rPr>
              <a:t>One label per instance: Each VPN instance is assigned one label. All the routes of a VPN instance share the same label, reducing the number of labels required.</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smtClean="0">
                <a:solidFill>
                  <a:schemeClr val="tx1"/>
                </a:solidFill>
                <a:latin typeface="Huawei Sans" panose="020C0503030203020204" pitchFamily="34" charset="0"/>
                <a:ea typeface="+mn-ea"/>
                <a:cs typeface="+mn-cs"/>
              </a:rPr>
              <a:t>VPN </a:t>
            </a:r>
            <a:r>
              <a:rPr lang="en-US" sz="1100" dirty="0">
                <a:solidFill>
                  <a:schemeClr val="tx1"/>
                </a:solidFill>
                <a:latin typeface="Huawei Sans" panose="020C0503030203020204" pitchFamily="34" charset="0"/>
                <a:ea typeface="+mn-ea"/>
                <a:cs typeface="+mn-cs"/>
              </a:rPr>
              <a:t>route leaking: a process of matching VPNv4 routes against the VPN targets of local VPN instances. After a PE receives a VPNv4 route, the PE directly matches the route against the VPN targets of local VPN instances, without selecting the optimal route or checking whether a desired tunnel exists.</a:t>
            </a:r>
          </a:p>
          <a:p>
            <a:r>
              <a:rPr lang="en-US" sz="1100" dirty="0">
                <a:solidFill>
                  <a:schemeClr val="tx1"/>
                </a:solidFill>
                <a:latin typeface="Huawei Sans" panose="020C0503030203020204" pitchFamily="34" charset="0"/>
                <a:ea typeface="+mn-ea"/>
                <a:cs typeface="+mn-cs"/>
              </a:rPr>
              <a:t>Tunnel recursion: A public network tunnel is required to transmit VPN traffic from one PE to the other PE over the public network. After VPN route leaking, the route must be successfully </a:t>
            </a:r>
            <a:r>
              <a:rPr lang="en-US" sz="1100" dirty="0" err="1">
                <a:solidFill>
                  <a:schemeClr val="tx1"/>
                </a:solidFill>
                <a:latin typeface="Huawei Sans" panose="020C0503030203020204" pitchFamily="34" charset="0"/>
                <a:ea typeface="+mn-ea"/>
                <a:cs typeface="+mn-cs"/>
              </a:rPr>
              <a:t>recursed</a:t>
            </a:r>
            <a:r>
              <a:rPr lang="en-US" sz="1100" dirty="0">
                <a:solidFill>
                  <a:schemeClr val="tx1"/>
                </a:solidFill>
                <a:latin typeface="Huawei Sans" panose="020C0503030203020204" pitchFamily="34" charset="0"/>
                <a:ea typeface="+mn-ea"/>
                <a:cs typeface="+mn-cs"/>
              </a:rPr>
              <a:t> to an LSP based on the destination IPv4 prefix before the route is added to the routing table of the corresponding VPN instance. This means that the next hop of the IPv4 route must match an LSP. </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600453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55928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12597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Rot="1" noChangeAspect="1" noChangeArrowheads="1" noTextEdit="1"/>
          </p:cNvSpPr>
          <p:nvPr>
            <p:ph type="sldImg"/>
          </p:nvPr>
        </p:nvSpPr>
        <p:spPr>
          <a:xfrm>
            <a:off x="431800" y="779463"/>
            <a:ext cx="5934075" cy="3338512"/>
          </a:xfrm>
          <a:ln/>
        </p:spPr>
      </p:sp>
      <p:sp>
        <p:nvSpPr>
          <p:cNvPr id="6246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latin typeface="Huawei Sans" panose="020C0503030203020204" pitchFamily="34" charset="0"/>
            </a:endParaRPr>
          </a:p>
        </p:txBody>
      </p:sp>
    </p:spTree>
    <p:extLst>
      <p:ext uri="{BB962C8B-B14F-4D97-AF65-F5344CB8AC3E}">
        <p14:creationId xmlns:p14="http://schemas.microsoft.com/office/powerpoint/2010/main" val="1655251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3930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Unless otherwise specified, MPLS VPN refers to BGP/MPLS IP VPN. </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322419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88769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110310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69247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86358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Rot="1" noChangeAspect="1" noChangeArrowheads="1" noTextEdit="1"/>
          </p:cNvSpPr>
          <p:nvPr>
            <p:ph type="sldImg"/>
          </p:nvPr>
        </p:nvSpPr>
        <p:spPr>
          <a:xfrm>
            <a:off x="431800" y="779463"/>
            <a:ext cx="5934075" cy="3338512"/>
          </a:xfrm>
          <a:ln/>
        </p:spPr>
      </p:sp>
      <p:sp>
        <p:nvSpPr>
          <p:cNvPr id="62468" name="Rectangle 3"/>
          <p:cNvSpPr>
            <a:spLocks noGrp="1" noChangeArrowheads="1"/>
          </p:cNvSpPr>
          <p:nvPr>
            <p:ph type="body" idx="1"/>
          </p:nvPr>
        </p:nvSpPr>
        <p:spPr>
          <a:xfrm>
            <a:off x="685800" y="4343400"/>
            <a:ext cx="5486400" cy="4114800"/>
          </a:xfrm>
          <a:noFill/>
          <a:ln/>
        </p:spPr>
        <p:txBody>
          <a:bodyPr/>
          <a:lstStyle/>
          <a:p>
            <a:pPr eaLnBrk="1" hangingPunct="1"/>
            <a:endParaRPr lang="zh-CN" altLang="en-US" smtClean="0">
              <a:latin typeface="Huawei Sans" panose="020C0503030203020204" pitchFamily="34" charset="0"/>
            </a:endParaRPr>
          </a:p>
        </p:txBody>
      </p:sp>
    </p:spTree>
    <p:extLst>
      <p:ext uri="{BB962C8B-B14F-4D97-AF65-F5344CB8AC3E}">
        <p14:creationId xmlns:p14="http://schemas.microsoft.com/office/powerpoint/2010/main" val="31417763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94117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7447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94386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63147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70574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5437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22703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50014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49700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By default, only the peer relationships in the BGP IPv4 unicast address family view are automatically enabled. In other words, after the </a:t>
            </a:r>
            <a:r>
              <a:rPr lang="en-US" b="1" dirty="0">
                <a:latin typeface="Huawei Sans" panose="020C0503030203020204" pitchFamily="34" charset="0"/>
              </a:rPr>
              <a:t>peer as-number</a:t>
            </a:r>
            <a:r>
              <a:rPr lang="en-US" dirty="0">
                <a:latin typeface="Huawei Sans" panose="020C0503030203020204" pitchFamily="34" charset="0"/>
              </a:rPr>
              <a:t> command is run in the BGP view, the system automatically configures the </a:t>
            </a:r>
            <a:r>
              <a:rPr lang="en-US" b="1" dirty="0">
                <a:latin typeface="Huawei Sans" panose="020C0503030203020204" pitchFamily="34" charset="0"/>
              </a:rPr>
              <a:t>peer enable</a:t>
            </a:r>
            <a:r>
              <a:rPr lang="en-US" dirty="0">
                <a:latin typeface="Huawei Sans" panose="020C0503030203020204" pitchFamily="34" charset="0"/>
              </a:rPr>
              <a:t> command. In other address family views, however, peering must be enabled manually.</a:t>
            </a:r>
          </a:p>
        </p:txBody>
      </p:sp>
    </p:spTree>
    <p:extLst>
      <p:ext uri="{BB962C8B-B14F-4D97-AF65-F5344CB8AC3E}">
        <p14:creationId xmlns:p14="http://schemas.microsoft.com/office/powerpoint/2010/main" val="40368308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913757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29531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13950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56160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2751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1304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Rot="1" noChangeAspect="1" noChangeArrowheads="1" noTextEdit="1"/>
          </p:cNvSpPr>
          <p:nvPr>
            <p:ph type="sldImg"/>
          </p:nvPr>
        </p:nvSpPr>
        <p:spPr>
          <a:xfrm>
            <a:off x="431800" y="779463"/>
            <a:ext cx="5934075" cy="3338512"/>
          </a:xfrm>
          <a:ln/>
        </p:spPr>
      </p:sp>
      <p:sp>
        <p:nvSpPr>
          <p:cNvPr id="62468" name="Rectangle 3"/>
          <p:cNvSpPr>
            <a:spLocks noGrp="1" noChangeArrowheads="1"/>
          </p:cNvSpPr>
          <p:nvPr>
            <p:ph type="body" idx="1"/>
          </p:nvPr>
        </p:nvSpPr>
        <p:spPr>
          <a:xfrm>
            <a:off x="431799" y="4343400"/>
            <a:ext cx="5934075" cy="5105400"/>
          </a:xfrm>
          <a:noFill/>
          <a:ln/>
        </p:spPr>
        <p:txBody>
          <a:bodyPr/>
          <a:lstStyle/>
          <a:p>
            <a:pPr eaLnBrk="1" hangingPunct="1"/>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30586748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37938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dirty="0" smtClean="0">
                <a:latin typeface="Huawei Sans" panose="020C0503030203020204" pitchFamily="34" charset="0"/>
              </a:rPr>
              <a:t>A</a:t>
            </a:r>
            <a:endParaRPr lang="en-US" dirty="0">
              <a:latin typeface="Huawei Sans" panose="020C0503030203020204" pitchFamily="34" charset="0"/>
            </a:endParaRPr>
          </a:p>
          <a:p>
            <a:pPr marL="228600" lvl="0" indent="-228600">
              <a:buFont typeface="+mj-lt"/>
              <a:buAutoNum type="arabicPeriod"/>
            </a:pPr>
            <a:r>
              <a:rPr lang="en-US" dirty="0">
                <a:latin typeface="Huawei Sans" panose="020C0503030203020204" pitchFamily="34" charset="0"/>
              </a:rPr>
              <a:t>ABCD</a:t>
            </a:r>
          </a:p>
        </p:txBody>
      </p:sp>
    </p:spTree>
    <p:extLst>
      <p:ext uri="{BB962C8B-B14F-4D97-AF65-F5344CB8AC3E}">
        <p14:creationId xmlns:p14="http://schemas.microsoft.com/office/powerpoint/2010/main" val="25802302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99951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39890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smtClean="0">
                <a:latin typeface="Huawei Sans" panose="020C0503030203020204" pitchFamily="34" charset="0"/>
              </a:rPr>
              <a:t>MPLS VPN </a:t>
            </a:r>
            <a:r>
              <a:rPr lang="en-US" dirty="0">
                <a:latin typeface="Huawei Sans" panose="020C0503030203020204" pitchFamily="34" charset="0"/>
              </a:rPr>
              <a:t>backbone networks can also be constructed by enterprises themselves, with technical implementation similarly to that of carriers. This course focuses on the scenario where enterprises purchase </a:t>
            </a:r>
            <a:r>
              <a:rPr lang="en-US" dirty="0" smtClean="0">
                <a:latin typeface="Huawei Sans" panose="020C0503030203020204" pitchFamily="34" charset="0"/>
              </a:rPr>
              <a:t>MPLS VPN </a:t>
            </a:r>
            <a:r>
              <a:rPr lang="en-US" dirty="0">
                <a:latin typeface="Huawei Sans" panose="020C0503030203020204" pitchFamily="34" charset="0"/>
              </a:rPr>
              <a:t>services from carriers.</a:t>
            </a:r>
          </a:p>
        </p:txBody>
      </p:sp>
    </p:spTree>
    <p:extLst>
      <p:ext uri="{BB962C8B-B14F-4D97-AF65-F5344CB8AC3E}">
        <p14:creationId xmlns:p14="http://schemas.microsoft.com/office/powerpoint/2010/main" val="3941828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CE: an edge device on a user network. A CE provides interfaces that are directly connected to a carrier network. A CE can be a router, switch, or host. CEs are usually unaware VPNs and do not need to support MPLS.</a:t>
            </a:r>
          </a:p>
          <a:p>
            <a:pPr>
              <a:lnSpc>
                <a:spcPct val="100000"/>
              </a:lnSpc>
            </a:pPr>
            <a:r>
              <a:rPr lang="en-US" dirty="0">
                <a:latin typeface="Huawei Sans" panose="020C0503030203020204" pitchFamily="34" charset="0"/>
              </a:rPr>
              <a:t>PE: an edge device on a carrier network and directly connected to a CE. On an MPLS network, PEs process all VPN services, and therefore PEs must have high performance.</a:t>
            </a:r>
          </a:p>
          <a:p>
            <a:pPr>
              <a:lnSpc>
                <a:spcPct val="100000"/>
              </a:lnSpc>
            </a:pPr>
            <a:r>
              <a:rPr lang="en-US" dirty="0">
                <a:latin typeface="Huawei Sans" panose="020C0503030203020204" pitchFamily="34" charset="0"/>
              </a:rPr>
              <a:t>P: a backbone router on a carrier network and not directly connected to a CE. P devices need only to provide basic MPLS forwarding capabilities and do not maintain VPN information.</a:t>
            </a:r>
          </a:p>
          <a:p>
            <a:pPr>
              <a:lnSpc>
                <a:spcPct val="100000"/>
              </a:lnSpc>
            </a:pPr>
            <a:r>
              <a:rPr lang="en-US" dirty="0">
                <a:latin typeface="Huawei Sans" panose="020C0503030203020204" pitchFamily="34" charset="0"/>
              </a:rPr>
              <a:t>The meaning of a site can be understood from the following aspects:</a:t>
            </a:r>
          </a:p>
          <a:p>
            <a:pPr lvl="1">
              <a:lnSpc>
                <a:spcPct val="100000"/>
              </a:lnSpc>
            </a:pPr>
            <a:r>
              <a:rPr lang="en-US" dirty="0">
                <a:latin typeface="Huawei Sans" panose="020C0503030203020204" pitchFamily="34" charset="0"/>
              </a:rPr>
              <a:t>A site is a group of IP systems that can communicate without using carrier networks.</a:t>
            </a:r>
          </a:p>
          <a:p>
            <a:pPr lvl="1">
              <a:lnSpc>
                <a:spcPct val="100000"/>
              </a:lnSpc>
            </a:pPr>
            <a:r>
              <a:rPr lang="en-US" dirty="0">
                <a:latin typeface="Huawei Sans" panose="020C0503030203020204" pitchFamily="34" charset="0"/>
              </a:rPr>
              <a:t>Sites are classified based on topological relationships between devices rather than the geographical locations of devices. In the preceding figure, the networks in provinces X and Y of company A need to communicate through the backbone network of the carrier. Therefore, the two networks are considered as two sites. If a physical private line is added between the CEs on the networks of provinces X and Y, the two networks can communicate without the need of the carrier network. In this case, the two networks are considered as one site.</a:t>
            </a:r>
          </a:p>
          <a:p>
            <a:pPr>
              <a:lnSpc>
                <a:spcPct val="100000"/>
              </a:lnSpc>
            </a:pPr>
            <a:r>
              <a:rPr lang="en-US" dirty="0">
                <a:latin typeface="Huawei Sans" panose="020C0503030203020204" pitchFamily="34" charset="0"/>
              </a:rPr>
              <a:t>Relationship between sites and VPNs:</a:t>
            </a:r>
          </a:p>
          <a:p>
            <a:pPr lvl="1">
              <a:lnSpc>
                <a:spcPct val="100000"/>
              </a:lnSpc>
            </a:pPr>
            <a:r>
              <a:rPr lang="en-US" dirty="0">
                <a:latin typeface="Huawei Sans" panose="020C0503030203020204" pitchFamily="34" charset="0"/>
              </a:rPr>
              <a:t>Sites connected to the same service provider network can be classified into different collections based on configured policies. Only sites that belong to the same collection can access each other, and this collection is defined as a VPN.</a:t>
            </a:r>
          </a:p>
          <a:p>
            <a:pPr lvl="1">
              <a:lnSpc>
                <a:spcPct val="100000"/>
              </a:lnSpc>
            </a:pPr>
            <a:r>
              <a:rPr lang="en-US" dirty="0">
                <a:latin typeface="Huawei Sans" panose="020C0503030203020204" pitchFamily="34" charset="0"/>
              </a:rPr>
              <a:t>Devices at a site can belong to multiple VPNs. In other words, a site can belong to more than one VPN</a:t>
            </a:r>
            <a:r>
              <a:rPr lang="en-US" dirty="0" smtClean="0">
                <a:latin typeface="Huawei Sans" panose="020C0503030203020204" pitchFamily="34" charset="0"/>
              </a:rPr>
              <a:t>.</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42029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Multiprotocol Extensions for BGP (MP-BGP): an extended BGP protocol that supports multiple address families. For details, see related courses.</a:t>
            </a:r>
          </a:p>
        </p:txBody>
      </p:sp>
    </p:spTree>
    <p:extLst>
      <p:ext uri="{BB962C8B-B14F-4D97-AF65-F5344CB8AC3E}">
        <p14:creationId xmlns:p14="http://schemas.microsoft.com/office/powerpoint/2010/main" val="2496667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a:latin typeface="Huawei Sans" panose="020C0503030203020204" pitchFamily="34" charset="0"/>
              </a:rPr>
              <a:t>MPLS traffic engineering (MPLS TE): steers traffic to constrained LSPs for forwarding so that the traffic is transmitted along specified paths. MPLS TE fully uses network resources and provides bandwidth and QoS guarantee without the need for hardware upgrades. It minimizes network costs.</a:t>
            </a:r>
          </a:p>
        </p:txBody>
      </p:sp>
    </p:spTree>
    <p:extLst>
      <p:ext uri="{BB962C8B-B14F-4D97-AF65-F5344CB8AC3E}">
        <p14:creationId xmlns:p14="http://schemas.microsoft.com/office/powerpoint/2010/main" val="4941949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extLst/>
          </p:nvPr>
        </p:nvGraphicFramePr>
        <p:xfrm>
          <a:off x="1007140" y="1254490"/>
          <a:ext cx="10460715" cy="1082675"/>
        </p:xfrm>
        <a:graphic>
          <a:graphicData uri="http://schemas.openxmlformats.org/drawingml/2006/table">
            <a:tbl>
              <a:tblPr/>
              <a:tblGrid>
                <a:gridCol w="3119031">
                  <a:extLst>
                    <a:ext uri="{9D8B030D-6E8A-4147-A177-3AD203B41FA5}">
                      <a16:colId xmlns="" xmlns:a16="http://schemas.microsoft.com/office/drawing/2014/main" val="20000"/>
                    </a:ext>
                  </a:extLst>
                </a:gridCol>
                <a:gridCol w="1967450">
                  <a:extLst>
                    <a:ext uri="{9D8B030D-6E8A-4147-A177-3AD203B41FA5}">
                      <a16:colId xmlns="" xmlns:a16="http://schemas.microsoft.com/office/drawing/2014/main" val="20001"/>
                    </a:ext>
                  </a:extLst>
                </a:gridCol>
                <a:gridCol w="3023155">
                  <a:extLst>
                    <a:ext uri="{9D8B030D-6E8A-4147-A177-3AD203B41FA5}">
                      <a16:colId xmlns="" xmlns:a16="http://schemas.microsoft.com/office/drawing/2014/main" val="20002"/>
                    </a:ext>
                  </a:extLst>
                </a:gridCol>
                <a:gridCol w="2351079">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4" name="Group 21"/>
          <p:cNvGraphicFramePr>
            <a:graphicFrameLocks noGrp="1"/>
          </p:cNvGraphicFramePr>
          <p:nvPr userDrawn="1">
            <p:extLst/>
          </p:nvPr>
        </p:nvGraphicFramePr>
        <p:xfrm>
          <a:off x="1007140" y="2541771"/>
          <a:ext cx="10460714" cy="3527425"/>
        </p:xfrm>
        <a:graphic>
          <a:graphicData uri="http://schemas.openxmlformats.org/drawingml/2006/table">
            <a:tbl>
              <a:tblPr/>
              <a:tblGrid>
                <a:gridCol w="3119030">
                  <a:extLst>
                    <a:ext uri="{9D8B030D-6E8A-4147-A177-3AD203B41FA5}">
                      <a16:colId xmlns="" xmlns:a16="http://schemas.microsoft.com/office/drawing/2014/main" val="20000"/>
                    </a:ext>
                  </a:extLst>
                </a:gridCol>
                <a:gridCol w="1967450">
                  <a:extLst>
                    <a:ext uri="{9D8B030D-6E8A-4147-A177-3AD203B41FA5}">
                      <a16:colId xmlns="" xmlns:a16="http://schemas.microsoft.com/office/drawing/2014/main" val="20001"/>
                    </a:ext>
                  </a:extLst>
                </a:gridCol>
                <a:gridCol w="3023155">
                  <a:extLst>
                    <a:ext uri="{9D8B030D-6E8A-4147-A177-3AD203B41FA5}">
                      <a16:colId xmlns="" xmlns:a16="http://schemas.microsoft.com/office/drawing/2014/main" val="20002"/>
                    </a:ext>
                  </a:extLst>
                </a:gridCol>
                <a:gridCol w="2351079">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文本占位符 7"/>
          <p:cNvSpPr>
            <a:spLocks noGrp="1"/>
          </p:cNvSpPr>
          <p:nvPr>
            <p:ph type="body" sz="quarter" idx="17" hasCustomPrompt="1"/>
          </p:nvPr>
        </p:nvSpPr>
        <p:spPr>
          <a:xfrm>
            <a:off x="1007139" y="1825692"/>
            <a:ext cx="3119030"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Course Code</a:t>
            </a:r>
            <a:endParaRPr lang="en-US" altLang="zh-CN" dirty="0"/>
          </a:p>
        </p:txBody>
      </p:sp>
      <p:sp>
        <p:nvSpPr>
          <p:cNvPr id="6" name="文本占位符 7"/>
          <p:cNvSpPr>
            <a:spLocks noGrp="1"/>
          </p:cNvSpPr>
          <p:nvPr>
            <p:ph type="body" sz="quarter" idx="18" hasCustomPrompt="1"/>
          </p:nvPr>
        </p:nvSpPr>
        <p:spPr>
          <a:xfrm>
            <a:off x="4126170" y="1825692"/>
            <a:ext cx="1967450"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Product</a:t>
            </a:r>
            <a:endParaRPr lang="en-US" altLang="zh-CN" dirty="0"/>
          </a:p>
        </p:txBody>
      </p:sp>
      <p:sp>
        <p:nvSpPr>
          <p:cNvPr id="7" name="文本占位符 7"/>
          <p:cNvSpPr>
            <a:spLocks noGrp="1"/>
          </p:cNvSpPr>
          <p:nvPr>
            <p:ph type="body" sz="quarter" idx="19" hasCustomPrompt="1"/>
          </p:nvPr>
        </p:nvSpPr>
        <p:spPr>
          <a:xfrm>
            <a:off x="6093619" y="1825692"/>
            <a:ext cx="3023155"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V500R002</a:t>
            </a:r>
            <a:endParaRPr lang="zh-CN" altLang="en-US" dirty="0"/>
          </a:p>
        </p:txBody>
      </p:sp>
      <p:sp>
        <p:nvSpPr>
          <p:cNvPr id="8" name="文本占位符 7"/>
          <p:cNvSpPr>
            <a:spLocks noGrp="1"/>
          </p:cNvSpPr>
          <p:nvPr>
            <p:ph type="body" sz="quarter" idx="20" hasCustomPrompt="1"/>
          </p:nvPr>
        </p:nvSpPr>
        <p:spPr>
          <a:xfrm>
            <a:off x="9116775" y="1825692"/>
            <a:ext cx="2351079"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V100R001</a:t>
            </a:r>
            <a:endParaRPr lang="zh-CN" altLang="en-US" dirty="0"/>
          </a:p>
        </p:txBody>
      </p:sp>
      <p:sp>
        <p:nvSpPr>
          <p:cNvPr id="9" name="文本占位符 7"/>
          <p:cNvSpPr>
            <a:spLocks noGrp="1"/>
          </p:cNvSpPr>
          <p:nvPr>
            <p:ph type="body" sz="quarter" idx="13" hasCustomPrompt="1"/>
          </p:nvPr>
        </p:nvSpPr>
        <p:spPr>
          <a:xfrm>
            <a:off x="1007042" y="3138731"/>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Author/ID</a:t>
            </a:r>
            <a:endParaRPr lang="en-US" altLang="zh-CN" dirty="0"/>
          </a:p>
        </p:txBody>
      </p:sp>
      <p:sp>
        <p:nvSpPr>
          <p:cNvPr id="10" name="文本占位符 7"/>
          <p:cNvSpPr>
            <a:spLocks noGrp="1"/>
          </p:cNvSpPr>
          <p:nvPr>
            <p:ph type="body" sz="quarter" idx="14" hasCustomPrompt="1"/>
          </p:nvPr>
        </p:nvSpPr>
        <p:spPr>
          <a:xfrm>
            <a:off x="4126170" y="3138731"/>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11" name="文本占位符 7"/>
          <p:cNvSpPr>
            <a:spLocks noGrp="1"/>
          </p:cNvSpPr>
          <p:nvPr>
            <p:ph type="body" sz="quarter" idx="15" hasCustomPrompt="1"/>
          </p:nvPr>
        </p:nvSpPr>
        <p:spPr>
          <a:xfrm>
            <a:off x="6093619" y="3138731"/>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Reviewer/ID</a:t>
            </a:r>
            <a:endParaRPr lang="en-US" altLang="zh-CN" dirty="0"/>
          </a:p>
        </p:txBody>
      </p:sp>
      <p:sp>
        <p:nvSpPr>
          <p:cNvPr id="12" name="文本占位符 7"/>
          <p:cNvSpPr>
            <a:spLocks noGrp="1"/>
          </p:cNvSpPr>
          <p:nvPr>
            <p:ph type="body" sz="quarter" idx="16" hasCustomPrompt="1"/>
          </p:nvPr>
        </p:nvSpPr>
        <p:spPr>
          <a:xfrm>
            <a:off x="9116775" y="3102727"/>
            <a:ext cx="2351342" cy="504056"/>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Type</a:t>
            </a:r>
            <a:endParaRPr lang="zh-CN" altLang="en-US" dirty="0"/>
          </a:p>
        </p:txBody>
      </p:sp>
      <p:sp>
        <p:nvSpPr>
          <p:cNvPr id="15" name="文本占位符 7"/>
          <p:cNvSpPr>
            <a:spLocks noGrp="1"/>
          </p:cNvSpPr>
          <p:nvPr>
            <p:ph type="body" sz="quarter" idx="21" hasCustomPrompt="1"/>
          </p:nvPr>
        </p:nvSpPr>
        <p:spPr>
          <a:xfrm>
            <a:off x="1007042" y="3642787"/>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Author/ID</a:t>
            </a:r>
            <a:endParaRPr lang="en-US" altLang="zh-CN" dirty="0"/>
          </a:p>
        </p:txBody>
      </p:sp>
      <p:sp>
        <p:nvSpPr>
          <p:cNvPr id="16" name="文本占位符 7"/>
          <p:cNvSpPr>
            <a:spLocks noGrp="1"/>
          </p:cNvSpPr>
          <p:nvPr>
            <p:ph type="body" sz="quarter" idx="22" hasCustomPrompt="1"/>
          </p:nvPr>
        </p:nvSpPr>
        <p:spPr>
          <a:xfrm>
            <a:off x="4126170" y="3642787"/>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17" name="文本占位符 7"/>
          <p:cNvSpPr>
            <a:spLocks noGrp="1"/>
          </p:cNvSpPr>
          <p:nvPr>
            <p:ph type="body" sz="quarter" idx="23" hasCustomPrompt="1"/>
          </p:nvPr>
        </p:nvSpPr>
        <p:spPr>
          <a:xfrm>
            <a:off x="6093619" y="3642787"/>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Reviewer/ID</a:t>
            </a:r>
            <a:endParaRPr lang="en-US" altLang="zh-CN" dirty="0"/>
          </a:p>
        </p:txBody>
      </p:sp>
      <p:sp>
        <p:nvSpPr>
          <p:cNvPr id="18" name="文本占位符 7"/>
          <p:cNvSpPr>
            <a:spLocks noGrp="1"/>
          </p:cNvSpPr>
          <p:nvPr>
            <p:ph type="body" sz="quarter" idx="24" hasCustomPrompt="1"/>
          </p:nvPr>
        </p:nvSpPr>
        <p:spPr>
          <a:xfrm>
            <a:off x="9116775" y="3606783"/>
            <a:ext cx="2351342" cy="504056"/>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Type</a:t>
            </a:r>
            <a:endParaRPr lang="zh-CN" altLang="en-US" dirty="0"/>
          </a:p>
        </p:txBody>
      </p:sp>
      <p:sp>
        <p:nvSpPr>
          <p:cNvPr id="19" name="文本占位符 7"/>
          <p:cNvSpPr>
            <a:spLocks noGrp="1"/>
          </p:cNvSpPr>
          <p:nvPr>
            <p:ph type="body" sz="quarter" idx="25" hasCustomPrompt="1"/>
          </p:nvPr>
        </p:nvSpPr>
        <p:spPr>
          <a:xfrm>
            <a:off x="1007042" y="4110839"/>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Author/ID</a:t>
            </a:r>
            <a:endParaRPr lang="en-US" altLang="zh-CN" dirty="0"/>
          </a:p>
        </p:txBody>
      </p:sp>
      <p:sp>
        <p:nvSpPr>
          <p:cNvPr id="20" name="文本占位符 7"/>
          <p:cNvSpPr>
            <a:spLocks noGrp="1"/>
          </p:cNvSpPr>
          <p:nvPr>
            <p:ph type="body" sz="quarter" idx="26" hasCustomPrompt="1"/>
          </p:nvPr>
        </p:nvSpPr>
        <p:spPr>
          <a:xfrm>
            <a:off x="4126170" y="4110839"/>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1" name="文本占位符 7"/>
          <p:cNvSpPr>
            <a:spLocks noGrp="1"/>
          </p:cNvSpPr>
          <p:nvPr>
            <p:ph type="body" sz="quarter" idx="27" hasCustomPrompt="1"/>
          </p:nvPr>
        </p:nvSpPr>
        <p:spPr>
          <a:xfrm>
            <a:off x="6093619" y="4110839"/>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Reviewer/ID</a:t>
            </a:r>
            <a:endParaRPr lang="en-US" altLang="zh-CN" dirty="0"/>
          </a:p>
        </p:txBody>
      </p:sp>
      <p:sp>
        <p:nvSpPr>
          <p:cNvPr id="22" name="文本占位符 7"/>
          <p:cNvSpPr>
            <a:spLocks noGrp="1"/>
          </p:cNvSpPr>
          <p:nvPr>
            <p:ph type="body" sz="quarter" idx="28" hasCustomPrompt="1"/>
          </p:nvPr>
        </p:nvSpPr>
        <p:spPr>
          <a:xfrm>
            <a:off x="9116775" y="4110839"/>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Type</a:t>
            </a:r>
            <a:endParaRPr lang="zh-CN" altLang="en-US" dirty="0"/>
          </a:p>
        </p:txBody>
      </p:sp>
      <p:sp>
        <p:nvSpPr>
          <p:cNvPr id="23" name="文本占位符 7"/>
          <p:cNvSpPr>
            <a:spLocks noGrp="1"/>
          </p:cNvSpPr>
          <p:nvPr>
            <p:ph type="body" sz="quarter" idx="29" hasCustomPrompt="1"/>
          </p:nvPr>
        </p:nvSpPr>
        <p:spPr>
          <a:xfrm>
            <a:off x="1007042" y="4650899"/>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Author/ID</a:t>
            </a:r>
            <a:endParaRPr lang="en-US" altLang="zh-CN" dirty="0"/>
          </a:p>
        </p:txBody>
      </p:sp>
      <p:sp>
        <p:nvSpPr>
          <p:cNvPr id="24" name="文本占位符 7"/>
          <p:cNvSpPr>
            <a:spLocks noGrp="1"/>
          </p:cNvSpPr>
          <p:nvPr>
            <p:ph type="body" sz="quarter" idx="30" hasCustomPrompt="1"/>
          </p:nvPr>
        </p:nvSpPr>
        <p:spPr>
          <a:xfrm>
            <a:off x="4126170" y="4650899"/>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5" name="文本占位符 7"/>
          <p:cNvSpPr>
            <a:spLocks noGrp="1"/>
          </p:cNvSpPr>
          <p:nvPr>
            <p:ph type="body" sz="quarter" idx="31" hasCustomPrompt="1"/>
          </p:nvPr>
        </p:nvSpPr>
        <p:spPr>
          <a:xfrm>
            <a:off x="6093619" y="4650899"/>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Reviewer/ID</a:t>
            </a:r>
            <a:endParaRPr lang="en-US" altLang="zh-CN" dirty="0"/>
          </a:p>
        </p:txBody>
      </p:sp>
      <p:sp>
        <p:nvSpPr>
          <p:cNvPr id="26" name="文本占位符 7"/>
          <p:cNvSpPr>
            <a:spLocks noGrp="1"/>
          </p:cNvSpPr>
          <p:nvPr>
            <p:ph type="body" sz="quarter" idx="32" hasCustomPrompt="1"/>
          </p:nvPr>
        </p:nvSpPr>
        <p:spPr>
          <a:xfrm>
            <a:off x="9116775" y="4650899"/>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Type</a:t>
            </a:r>
            <a:endParaRPr lang="zh-CN" altLang="en-US" dirty="0"/>
          </a:p>
        </p:txBody>
      </p:sp>
      <p:sp>
        <p:nvSpPr>
          <p:cNvPr id="27" name="文本占位符 7"/>
          <p:cNvSpPr>
            <a:spLocks noGrp="1"/>
          </p:cNvSpPr>
          <p:nvPr>
            <p:ph type="body" sz="quarter" idx="33" hasCustomPrompt="1"/>
          </p:nvPr>
        </p:nvSpPr>
        <p:spPr>
          <a:xfrm>
            <a:off x="1007042" y="5118951"/>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Author/ID</a:t>
            </a:r>
            <a:endParaRPr lang="en-US" altLang="zh-CN" dirty="0"/>
          </a:p>
        </p:txBody>
      </p:sp>
      <p:sp>
        <p:nvSpPr>
          <p:cNvPr id="28" name="文本占位符 7"/>
          <p:cNvSpPr>
            <a:spLocks noGrp="1"/>
          </p:cNvSpPr>
          <p:nvPr>
            <p:ph type="body" sz="quarter" idx="34" hasCustomPrompt="1"/>
          </p:nvPr>
        </p:nvSpPr>
        <p:spPr>
          <a:xfrm>
            <a:off x="4126170" y="5118951"/>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9" name="文本占位符 7"/>
          <p:cNvSpPr>
            <a:spLocks noGrp="1"/>
          </p:cNvSpPr>
          <p:nvPr>
            <p:ph type="body" sz="quarter" idx="35" hasCustomPrompt="1"/>
          </p:nvPr>
        </p:nvSpPr>
        <p:spPr>
          <a:xfrm>
            <a:off x="6093619" y="5118951"/>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Reviewer/ID</a:t>
            </a:r>
            <a:endParaRPr lang="en-US" altLang="zh-CN" dirty="0"/>
          </a:p>
        </p:txBody>
      </p:sp>
      <p:sp>
        <p:nvSpPr>
          <p:cNvPr id="30" name="文本占位符 7"/>
          <p:cNvSpPr>
            <a:spLocks noGrp="1"/>
          </p:cNvSpPr>
          <p:nvPr>
            <p:ph type="body" sz="quarter" idx="36" hasCustomPrompt="1"/>
          </p:nvPr>
        </p:nvSpPr>
        <p:spPr>
          <a:xfrm>
            <a:off x="9116775" y="5118951"/>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Type</a:t>
            </a:r>
            <a:endParaRPr lang="zh-CN" altLang="en-US" dirty="0"/>
          </a:p>
        </p:txBody>
      </p:sp>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sp>
        <p:nvSpPr>
          <p:cNvPr id="33" name="文本占位符 7"/>
          <p:cNvSpPr>
            <a:spLocks noGrp="1"/>
          </p:cNvSpPr>
          <p:nvPr>
            <p:ph type="body" sz="quarter" idx="37" hasCustomPrompt="1"/>
          </p:nvPr>
        </p:nvSpPr>
        <p:spPr>
          <a:xfrm>
            <a:off x="1007042" y="5576106"/>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Author/ID</a:t>
            </a:r>
            <a:endParaRPr lang="en-US" altLang="zh-CN" dirty="0"/>
          </a:p>
        </p:txBody>
      </p:sp>
      <p:sp>
        <p:nvSpPr>
          <p:cNvPr id="34" name="文本占位符 7"/>
          <p:cNvSpPr>
            <a:spLocks noGrp="1"/>
          </p:cNvSpPr>
          <p:nvPr>
            <p:ph type="body" sz="quarter" idx="38" hasCustomPrompt="1"/>
          </p:nvPr>
        </p:nvSpPr>
        <p:spPr>
          <a:xfrm>
            <a:off x="4126170" y="5576106"/>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35" name="文本占位符 7"/>
          <p:cNvSpPr>
            <a:spLocks noGrp="1"/>
          </p:cNvSpPr>
          <p:nvPr>
            <p:ph type="body" sz="quarter" idx="39" hasCustomPrompt="1"/>
          </p:nvPr>
        </p:nvSpPr>
        <p:spPr>
          <a:xfrm>
            <a:off x="6093619" y="5576106"/>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Reviewer/ID</a:t>
            </a:r>
            <a:endParaRPr lang="en-US" altLang="zh-CN" dirty="0"/>
          </a:p>
        </p:txBody>
      </p:sp>
      <p:sp>
        <p:nvSpPr>
          <p:cNvPr id="36" name="文本占位符 7"/>
          <p:cNvSpPr>
            <a:spLocks noGrp="1"/>
          </p:cNvSpPr>
          <p:nvPr>
            <p:ph type="body" sz="quarter" idx="40" hasCustomPrompt="1"/>
          </p:nvPr>
        </p:nvSpPr>
        <p:spPr>
          <a:xfrm>
            <a:off x="9116775" y="5576106"/>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smtClean="0"/>
              <a:t>Type</a:t>
            </a:r>
            <a:endParaRPr lang="zh-CN" altLang="en-US" dirty="0"/>
          </a:p>
        </p:txBody>
      </p:sp>
    </p:spTree>
    <p:extLst>
      <p:ext uri="{BB962C8B-B14F-4D97-AF65-F5344CB8AC3E}">
        <p14:creationId xmlns:p14="http://schemas.microsoft.com/office/powerpoint/2010/main" val="290495200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9"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63920693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57191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2" r:id="rId3"/>
    <p:sldLayoutId id="2147483864" r:id="rId4"/>
    <p:sldLayoutId id="2147483863" r:id="rId5"/>
    <p:sldLayoutId id="2147483865" r:id="rId6"/>
    <p:sldLayoutId id="2147483866" r:id="rId7"/>
    <p:sldLayoutId id="2147483867" r:id="rId8"/>
    <p:sldLayoutId id="2147483868" r:id="rId9"/>
    <p:sldLayoutId id="2147483870" r:id="rId10"/>
    <p:sldLayoutId id="2147483871" r:id="rId11"/>
    <p:sldLayoutId id="2147483872" r:id="rId12"/>
    <p:sldLayoutId id="2147483873" r:id="rId13"/>
    <p:sldLayoutId id="2147483874" r:id="rId14"/>
    <p:sldLayoutId id="2147483875" r:id="rId15"/>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4.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5.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wrap="square">
            <a:noAutofit/>
          </a:bodyPr>
          <a:lstStyle/>
          <a:p>
            <a:pPr fontAlgn="ctr"/>
            <a:endParaRPr lang="zh-CN" altLang="en-US">
              <a:latin typeface="Huawei Sans" panose="020C0503030203020204" pitchFamily="34" charset="0"/>
            </a:endParaRPr>
          </a:p>
        </p:txBody>
      </p:sp>
      <p:sp>
        <p:nvSpPr>
          <p:cNvPr id="3" name="文本占位符 2"/>
          <p:cNvSpPr>
            <a:spLocks noGrp="1"/>
          </p:cNvSpPr>
          <p:nvPr>
            <p:ph type="body" sz="quarter" idx="18"/>
          </p:nvPr>
        </p:nvSpPr>
        <p:spPr/>
        <p:txBody>
          <a:bodyPr wrap="square">
            <a:noAutofit/>
          </a:bodyPr>
          <a:lstStyle/>
          <a:p>
            <a:pPr fontAlgn="ctr"/>
            <a:endParaRPr lang="zh-CN" altLang="en-US">
              <a:latin typeface="Huawei Sans" panose="020C0503030203020204" pitchFamily="34" charset="0"/>
            </a:endParaRPr>
          </a:p>
        </p:txBody>
      </p:sp>
      <p:sp>
        <p:nvSpPr>
          <p:cNvPr id="6" name="文本占位符 5"/>
          <p:cNvSpPr>
            <a:spLocks noGrp="1"/>
          </p:cNvSpPr>
          <p:nvPr>
            <p:ph type="body" sz="quarter" idx="19"/>
          </p:nvPr>
        </p:nvSpPr>
        <p:spPr/>
        <p:txBody>
          <a:bodyPr wrap="square">
            <a:noAutofit/>
          </a:bodyPr>
          <a:lstStyle/>
          <a:p>
            <a:pPr fontAlgn="ctr"/>
            <a:endParaRPr lang="zh-CN" altLang="en-US">
              <a:latin typeface="Huawei Sans" panose="020C0503030203020204" pitchFamily="34" charset="0"/>
            </a:endParaRPr>
          </a:p>
        </p:txBody>
      </p:sp>
      <p:sp>
        <p:nvSpPr>
          <p:cNvPr id="7" name="文本占位符 6"/>
          <p:cNvSpPr>
            <a:spLocks noGrp="1"/>
          </p:cNvSpPr>
          <p:nvPr>
            <p:ph type="body" sz="quarter" idx="20"/>
          </p:nvPr>
        </p:nvSpPr>
        <p:spPr/>
        <p:txBody>
          <a:bodyPr wrap="square">
            <a:noAutofit/>
          </a:bodyPr>
          <a:lstStyle/>
          <a:p>
            <a:pPr fontAlgn="ctr"/>
            <a:endParaRPr lang="zh-CN" altLang="en-US">
              <a:latin typeface="Huawei Sans" panose="020C0503030203020204" pitchFamily="34" charset="0"/>
            </a:endParaRPr>
          </a:p>
        </p:txBody>
      </p:sp>
      <p:sp>
        <p:nvSpPr>
          <p:cNvPr id="4" name="文本占位符 3"/>
          <p:cNvSpPr>
            <a:spLocks noGrp="1"/>
          </p:cNvSpPr>
          <p:nvPr>
            <p:ph type="body" sz="quarter" idx="13"/>
          </p:nvPr>
        </p:nvSpPr>
        <p:spPr/>
        <p:txBody>
          <a:bodyPr wrap="square">
            <a:noAutofit/>
          </a:bodyPr>
          <a:lstStyle/>
          <a:p>
            <a:pPr fontAlgn="ctr"/>
            <a:r>
              <a:rPr lang="en-US" altLang="zh-CN" dirty="0">
                <a:latin typeface="Huawei Sans" panose="020C0503030203020204" pitchFamily="34" charset="0"/>
                <a:sym typeface="Huawei Sans" panose="020C0503030203020204" pitchFamily="34" charset="0"/>
              </a:rPr>
              <a:t>Chen </a:t>
            </a:r>
            <a:r>
              <a:rPr lang="en-US" altLang="zh-CN" dirty="0" err="1">
                <a:latin typeface="Huawei Sans" panose="020C0503030203020204" pitchFamily="34" charset="0"/>
                <a:sym typeface="Huawei Sans" panose="020C0503030203020204" pitchFamily="34" charset="0"/>
              </a:rPr>
              <a:t>Qibiao</a:t>
            </a:r>
            <a:r>
              <a:rPr lang="en-US" altLang="zh-CN" dirty="0">
                <a:latin typeface="Huawei Sans" panose="020C0503030203020204" pitchFamily="34" charset="0"/>
                <a:sym typeface="Huawei Sans" panose="020C0503030203020204" pitchFamily="34" charset="0"/>
              </a:rPr>
              <a:t>/cwx47601</a:t>
            </a:r>
          </a:p>
        </p:txBody>
      </p:sp>
      <p:sp>
        <p:nvSpPr>
          <p:cNvPr id="5" name="文本占位符 4"/>
          <p:cNvSpPr>
            <a:spLocks noGrp="1"/>
          </p:cNvSpPr>
          <p:nvPr>
            <p:ph type="body" sz="quarter" idx="14"/>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2019.10.23</a:t>
            </a:r>
          </a:p>
        </p:txBody>
      </p:sp>
      <p:sp>
        <p:nvSpPr>
          <p:cNvPr id="62" name="文本占位符 61"/>
          <p:cNvSpPr>
            <a:spLocks noGrp="1"/>
          </p:cNvSpPr>
          <p:nvPr>
            <p:ph type="body" sz="quarter" idx="15"/>
          </p:nvPr>
        </p:nvSpPr>
        <p:spPr/>
        <p:txBody>
          <a:bodyPr wrap="square">
            <a:noAutofit/>
          </a:bodyPr>
          <a:lstStyle/>
          <a:p>
            <a:pPr fontAlgn="ctr"/>
            <a:r>
              <a:rPr lang="en-US" altLang="zh-CN" dirty="0">
                <a:latin typeface="Huawei Sans" panose="020C0503030203020204" pitchFamily="34" charset="0"/>
                <a:sym typeface="Huawei Sans" panose="020C0503030203020204" pitchFamily="34" charset="0"/>
              </a:rPr>
              <a:t>Zhu </a:t>
            </a:r>
            <a:r>
              <a:rPr lang="en-US" altLang="zh-CN" dirty="0" err="1">
                <a:latin typeface="Huawei Sans" panose="020C0503030203020204" pitchFamily="34" charset="0"/>
                <a:sym typeface="Huawei Sans" panose="020C0503030203020204" pitchFamily="34" charset="0"/>
              </a:rPr>
              <a:t>Shigeng</a:t>
            </a:r>
            <a:r>
              <a:rPr lang="en-US" altLang="zh-CN" dirty="0">
                <a:latin typeface="Huawei Sans" panose="020C0503030203020204" pitchFamily="34" charset="0"/>
                <a:sym typeface="Huawei Sans" panose="020C0503030203020204" pitchFamily="34" charset="0"/>
              </a:rPr>
              <a:t>/00261992</a:t>
            </a:r>
          </a:p>
        </p:txBody>
      </p:sp>
      <p:sp>
        <p:nvSpPr>
          <p:cNvPr id="63" name="文本占位符 62"/>
          <p:cNvSpPr>
            <a:spLocks noGrp="1"/>
          </p:cNvSpPr>
          <p:nvPr>
            <p:ph type="body" sz="quarter" idx="16"/>
          </p:nvPr>
        </p:nvSpPr>
        <p:spPr/>
        <p:txBody>
          <a:bodyPr wrap="square">
            <a:noAutofit/>
          </a:bodyPr>
          <a:lstStyle/>
          <a:p>
            <a:pPr fontAlgn="ctr"/>
            <a:r>
              <a:rPr lang="en-US" altLang="zh-CN" dirty="0" smtClean="0">
                <a:latin typeface="Huawei Sans" panose="020C0503030203020204" pitchFamily="34" charset="0"/>
                <a:sym typeface="Huawei Sans" panose="020C0503030203020204" pitchFamily="34" charset="0"/>
              </a:rPr>
              <a:t>New</a:t>
            </a:r>
            <a:endParaRPr lang="en-US" altLang="zh-CN" dirty="0">
              <a:latin typeface="Huawei Sans" panose="020C0503030203020204" pitchFamily="34" charset="0"/>
              <a:sym typeface="Huawei Sans" panose="020C0503030203020204" pitchFamily="34" charset="0"/>
            </a:endParaRPr>
          </a:p>
        </p:txBody>
      </p:sp>
      <p:sp>
        <p:nvSpPr>
          <p:cNvPr id="8" name="文本占位符 7"/>
          <p:cNvSpPr>
            <a:spLocks noGrp="1"/>
          </p:cNvSpPr>
          <p:nvPr>
            <p:ph type="body" sz="quarter" idx="21"/>
          </p:nvPr>
        </p:nvSpPr>
        <p:spPr/>
        <p:txBody>
          <a:bodyPr wrap="square">
            <a:noAutofit/>
          </a:bodyPr>
          <a:lstStyle/>
          <a:p>
            <a:pPr fontAlgn="ctr"/>
            <a:endParaRPr lang="zh-CN" altLang="en-US">
              <a:latin typeface="Huawei Sans" panose="020C0503030203020204" pitchFamily="34" charset="0"/>
            </a:endParaRPr>
          </a:p>
        </p:txBody>
      </p:sp>
      <p:sp>
        <p:nvSpPr>
          <p:cNvPr id="9" name="文本占位符 8"/>
          <p:cNvSpPr>
            <a:spLocks noGrp="1"/>
          </p:cNvSpPr>
          <p:nvPr>
            <p:ph type="body" sz="quarter" idx="22"/>
          </p:nvPr>
        </p:nvSpPr>
        <p:spPr/>
        <p:txBody>
          <a:bodyPr wrap="square">
            <a:noAutofit/>
          </a:bodyPr>
          <a:lstStyle/>
          <a:p>
            <a:pPr fontAlgn="ctr"/>
            <a:endParaRPr lang="zh-CN" altLang="en-US">
              <a:latin typeface="Huawei Sans" panose="020C0503030203020204" pitchFamily="34" charset="0"/>
            </a:endParaRPr>
          </a:p>
        </p:txBody>
      </p:sp>
      <p:sp>
        <p:nvSpPr>
          <p:cNvPr id="10" name="文本占位符 9"/>
          <p:cNvSpPr>
            <a:spLocks noGrp="1"/>
          </p:cNvSpPr>
          <p:nvPr>
            <p:ph type="body" sz="quarter" idx="23"/>
          </p:nvPr>
        </p:nvSpPr>
        <p:spPr/>
        <p:txBody>
          <a:bodyPr wrap="square">
            <a:noAutofit/>
          </a:bodyPr>
          <a:lstStyle/>
          <a:p>
            <a:pPr fontAlgn="ctr"/>
            <a:endParaRPr lang="zh-CN" altLang="en-US">
              <a:latin typeface="Huawei Sans" panose="020C0503030203020204" pitchFamily="34" charset="0"/>
            </a:endParaRPr>
          </a:p>
        </p:txBody>
      </p:sp>
      <p:sp>
        <p:nvSpPr>
          <p:cNvPr id="12" name="文本占位符 11"/>
          <p:cNvSpPr>
            <a:spLocks noGrp="1"/>
          </p:cNvSpPr>
          <p:nvPr>
            <p:ph type="body" sz="quarter" idx="25"/>
          </p:nvPr>
        </p:nvSpPr>
        <p:spPr/>
        <p:txBody>
          <a:bodyPr wrap="square">
            <a:noAutofit/>
          </a:bodyPr>
          <a:lstStyle/>
          <a:p>
            <a:pPr fontAlgn="ctr"/>
            <a:endParaRPr lang="zh-CN" altLang="en-US">
              <a:latin typeface="Huawei Sans" panose="020C0503030203020204" pitchFamily="34" charset="0"/>
            </a:endParaRPr>
          </a:p>
        </p:txBody>
      </p:sp>
      <p:sp>
        <p:nvSpPr>
          <p:cNvPr id="13" name="文本占位符 12"/>
          <p:cNvSpPr>
            <a:spLocks noGrp="1"/>
          </p:cNvSpPr>
          <p:nvPr>
            <p:ph type="body" sz="quarter" idx="26"/>
          </p:nvPr>
        </p:nvSpPr>
        <p:spPr/>
        <p:txBody>
          <a:bodyPr wrap="square">
            <a:noAutofit/>
          </a:bodyPr>
          <a:lstStyle/>
          <a:p>
            <a:pPr fontAlgn="ctr"/>
            <a:endParaRPr lang="zh-CN" altLang="en-US">
              <a:latin typeface="Huawei Sans" panose="020C0503030203020204" pitchFamily="34" charset="0"/>
            </a:endParaRPr>
          </a:p>
        </p:txBody>
      </p:sp>
      <p:sp>
        <p:nvSpPr>
          <p:cNvPr id="14" name="文本占位符 13"/>
          <p:cNvSpPr>
            <a:spLocks noGrp="1"/>
          </p:cNvSpPr>
          <p:nvPr>
            <p:ph type="body" sz="quarter" idx="27"/>
          </p:nvPr>
        </p:nvSpPr>
        <p:spPr/>
        <p:txBody>
          <a:bodyPr wrap="square">
            <a:noAutofit/>
          </a:bodyPr>
          <a:lstStyle/>
          <a:p>
            <a:pPr fontAlgn="ctr"/>
            <a:endParaRPr lang="zh-CN" altLang="en-US">
              <a:latin typeface="Huawei Sans" panose="020C0503030203020204" pitchFamily="34" charset="0"/>
            </a:endParaRPr>
          </a:p>
        </p:txBody>
      </p:sp>
      <p:sp>
        <p:nvSpPr>
          <p:cNvPr id="16" name="文本占位符 15"/>
          <p:cNvSpPr>
            <a:spLocks noGrp="1"/>
          </p:cNvSpPr>
          <p:nvPr>
            <p:ph type="body" sz="quarter" idx="29"/>
          </p:nvPr>
        </p:nvSpPr>
        <p:spPr/>
        <p:txBody>
          <a:bodyPr wrap="square">
            <a:noAutofit/>
          </a:bodyPr>
          <a:lstStyle/>
          <a:p>
            <a:pPr fontAlgn="ctr"/>
            <a:endParaRPr lang="zh-CN" altLang="en-US">
              <a:latin typeface="Huawei Sans" panose="020C0503030203020204" pitchFamily="34" charset="0"/>
            </a:endParaRPr>
          </a:p>
        </p:txBody>
      </p:sp>
      <p:sp>
        <p:nvSpPr>
          <p:cNvPr id="17" name="文本占位符 16"/>
          <p:cNvSpPr>
            <a:spLocks noGrp="1"/>
          </p:cNvSpPr>
          <p:nvPr>
            <p:ph type="body" sz="quarter" idx="30"/>
          </p:nvPr>
        </p:nvSpPr>
        <p:spPr/>
        <p:txBody>
          <a:bodyPr wrap="square">
            <a:noAutofit/>
          </a:bodyPr>
          <a:lstStyle/>
          <a:p>
            <a:pPr fontAlgn="ctr"/>
            <a:endParaRPr lang="zh-CN" altLang="en-US">
              <a:latin typeface="Huawei Sans" panose="020C0503030203020204" pitchFamily="34" charset="0"/>
            </a:endParaRPr>
          </a:p>
        </p:txBody>
      </p:sp>
      <p:sp>
        <p:nvSpPr>
          <p:cNvPr id="18" name="文本占位符 17"/>
          <p:cNvSpPr>
            <a:spLocks noGrp="1"/>
          </p:cNvSpPr>
          <p:nvPr>
            <p:ph type="body" sz="quarter" idx="31"/>
          </p:nvPr>
        </p:nvSpPr>
        <p:spPr/>
        <p:txBody>
          <a:bodyPr wrap="square">
            <a:noAutofit/>
          </a:bodyPr>
          <a:lstStyle/>
          <a:p>
            <a:pPr fontAlgn="ctr"/>
            <a:endParaRPr lang="zh-CN" altLang="en-US">
              <a:latin typeface="Huawei Sans" panose="020C0503030203020204" pitchFamily="34" charset="0"/>
            </a:endParaRPr>
          </a:p>
        </p:txBody>
      </p:sp>
      <p:sp>
        <p:nvSpPr>
          <p:cNvPr id="20" name="文本占位符 19"/>
          <p:cNvSpPr>
            <a:spLocks noGrp="1"/>
          </p:cNvSpPr>
          <p:nvPr>
            <p:ph type="body" sz="quarter" idx="33"/>
          </p:nvPr>
        </p:nvSpPr>
        <p:spPr/>
        <p:txBody>
          <a:bodyPr wrap="square">
            <a:noAutofit/>
          </a:bodyPr>
          <a:lstStyle/>
          <a:p>
            <a:pPr fontAlgn="ctr"/>
            <a:endParaRPr lang="zh-CN" altLang="en-US">
              <a:latin typeface="Huawei Sans" panose="020C0503030203020204" pitchFamily="34" charset="0"/>
            </a:endParaRPr>
          </a:p>
        </p:txBody>
      </p:sp>
      <p:sp>
        <p:nvSpPr>
          <p:cNvPr id="21" name="文本占位符 20"/>
          <p:cNvSpPr>
            <a:spLocks noGrp="1"/>
          </p:cNvSpPr>
          <p:nvPr>
            <p:ph type="body" sz="quarter" idx="34"/>
          </p:nvPr>
        </p:nvSpPr>
        <p:spPr/>
        <p:txBody>
          <a:bodyPr wrap="square">
            <a:noAutofit/>
          </a:bodyPr>
          <a:lstStyle/>
          <a:p>
            <a:pPr fontAlgn="ctr"/>
            <a:endParaRPr lang="zh-CN" altLang="en-US">
              <a:latin typeface="Huawei Sans" panose="020C0503030203020204" pitchFamily="34" charset="0"/>
            </a:endParaRPr>
          </a:p>
        </p:txBody>
      </p:sp>
      <p:sp>
        <p:nvSpPr>
          <p:cNvPr id="22" name="文本占位符 21"/>
          <p:cNvSpPr>
            <a:spLocks noGrp="1"/>
          </p:cNvSpPr>
          <p:nvPr>
            <p:ph type="body" sz="quarter" idx="35"/>
          </p:nvPr>
        </p:nvSpPr>
        <p:spPr/>
        <p:txBody>
          <a:bodyPr wrap="square">
            <a:noAutofit/>
          </a:bodyPr>
          <a:lstStyle/>
          <a:p>
            <a:pPr fontAlgn="ctr"/>
            <a:endParaRPr lang="zh-CN" altLang="en-US">
              <a:latin typeface="Huawei Sans" panose="020C0503030203020204" pitchFamily="34" charset="0"/>
            </a:endParaRPr>
          </a:p>
        </p:txBody>
      </p:sp>
      <p:sp>
        <p:nvSpPr>
          <p:cNvPr id="24" name="文本占位符 23"/>
          <p:cNvSpPr>
            <a:spLocks noGrp="1"/>
          </p:cNvSpPr>
          <p:nvPr>
            <p:ph type="body" sz="quarter" idx="37"/>
          </p:nvPr>
        </p:nvSpPr>
        <p:spPr/>
        <p:txBody>
          <a:bodyPr wrap="square">
            <a:noAutofit/>
          </a:bodyPr>
          <a:lstStyle/>
          <a:p>
            <a:pPr fontAlgn="ctr"/>
            <a:endParaRPr lang="zh-CN" altLang="en-US">
              <a:latin typeface="Huawei Sans" panose="020C0503030203020204" pitchFamily="34" charset="0"/>
            </a:endParaRPr>
          </a:p>
        </p:txBody>
      </p:sp>
      <p:sp>
        <p:nvSpPr>
          <p:cNvPr id="25" name="文本占位符 24"/>
          <p:cNvSpPr>
            <a:spLocks noGrp="1"/>
          </p:cNvSpPr>
          <p:nvPr>
            <p:ph type="body" sz="quarter" idx="38"/>
          </p:nvPr>
        </p:nvSpPr>
        <p:spPr/>
        <p:txBody>
          <a:bodyPr wrap="square">
            <a:noAutofit/>
          </a:bodyPr>
          <a:lstStyle/>
          <a:p>
            <a:pPr fontAlgn="ctr"/>
            <a:endParaRPr lang="zh-CN" altLang="en-US">
              <a:latin typeface="Huawei Sans" panose="020C0503030203020204" pitchFamily="34" charset="0"/>
            </a:endParaRPr>
          </a:p>
        </p:txBody>
      </p:sp>
      <p:sp>
        <p:nvSpPr>
          <p:cNvPr id="26" name="文本占位符 25"/>
          <p:cNvSpPr>
            <a:spLocks noGrp="1"/>
          </p:cNvSpPr>
          <p:nvPr>
            <p:ph type="body" sz="quarter" idx="39"/>
          </p:nvPr>
        </p:nvSpPr>
        <p:spPr/>
        <p:txBody>
          <a:bodyPr wrap="square">
            <a:noAutofit/>
          </a:bodyPr>
          <a:lstStyle/>
          <a:p>
            <a:pPr fontAlgn="ctr"/>
            <a:endParaRPr lang="zh-CN" altLang="en-US">
              <a:latin typeface="Huawei Sans" panose="020C0503030203020204" pitchFamily="34" charset="0"/>
            </a:endParaRPr>
          </a:p>
        </p:txBody>
      </p:sp>
      <p:sp>
        <p:nvSpPr>
          <p:cNvPr id="54" name="文本占位符 13"/>
          <p:cNvSpPr>
            <a:spLocks noGrp="1"/>
          </p:cNvSpPr>
          <p:nvPr>
            <p:ph type="body" sz="quarter" idx="24"/>
          </p:nvPr>
        </p:nvSpPr>
        <p:spPr>
          <a:xfrm>
            <a:off x="9144574" y="3621622"/>
            <a:ext cx="2304892" cy="504887"/>
          </a:xfrm>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55" name="文本占位符 19"/>
          <p:cNvSpPr>
            <a:spLocks noGrp="1"/>
          </p:cNvSpPr>
          <p:nvPr>
            <p:ph type="body" sz="quarter" idx="28"/>
          </p:nvPr>
        </p:nvSpPr>
        <p:spPr>
          <a:xfrm>
            <a:off x="9144574" y="4090505"/>
            <a:ext cx="2304892" cy="504887"/>
          </a:xfrm>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56" name="文本占位符 24"/>
          <p:cNvSpPr>
            <a:spLocks noGrp="1"/>
          </p:cNvSpPr>
          <p:nvPr>
            <p:ph type="body" sz="quarter" idx="32"/>
          </p:nvPr>
        </p:nvSpPr>
        <p:spPr>
          <a:xfrm>
            <a:off x="9144574" y="4594561"/>
            <a:ext cx="2304892" cy="504887"/>
          </a:xfrm>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57" name="文本占位符 28"/>
          <p:cNvSpPr>
            <a:spLocks noGrp="1"/>
          </p:cNvSpPr>
          <p:nvPr>
            <p:ph type="body" sz="quarter" idx="36"/>
          </p:nvPr>
        </p:nvSpPr>
        <p:spPr>
          <a:xfrm>
            <a:off x="9144574" y="5062613"/>
            <a:ext cx="2304892" cy="504887"/>
          </a:xfrm>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58" name="文本占位符 32"/>
          <p:cNvSpPr>
            <a:spLocks noGrp="1"/>
          </p:cNvSpPr>
          <p:nvPr>
            <p:ph type="body" sz="quarter" idx="40"/>
          </p:nvPr>
        </p:nvSpPr>
        <p:spPr>
          <a:xfrm>
            <a:off x="9144574" y="5576002"/>
            <a:ext cx="2304892" cy="504887"/>
          </a:xfrm>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137306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buNone/>
            </a:pPr>
            <a:r>
              <a:rPr lang="en-US" sz="1800" dirty="0" smtClean="0"/>
              <a:t>The following common networking schemes are available to meet different requirements of VPN users:</a:t>
            </a:r>
          </a:p>
          <a:p>
            <a:pPr lvl="1"/>
            <a:r>
              <a:rPr lang="en-US" sz="1600" dirty="0" smtClean="0"/>
              <a:t>Intranet: All users on a VPN are in a group isolated from users of other VPNs. Users at the same VPN site can communicate with each other, but users in different VPN sites cannot.</a:t>
            </a:r>
          </a:p>
          <a:p>
            <a:pPr lvl="1"/>
            <a:r>
              <a:rPr lang="en-US" sz="1600" dirty="0" smtClean="0"/>
              <a:t>Extranet: applies to the scenario where a </a:t>
            </a:r>
            <a:r>
              <a:rPr lang="en-US" sz="1600" dirty="0"/>
              <a:t>VPN user wants to provide some resources of the local </a:t>
            </a:r>
            <a:r>
              <a:rPr lang="en-US" sz="1600" dirty="0" smtClean="0"/>
              <a:t>site for users of other VPNs.</a:t>
            </a:r>
          </a:p>
          <a:p>
            <a:pPr lvl="1"/>
            <a:r>
              <a:rPr lang="en-US" sz="1600" dirty="0" err="1" smtClean="0"/>
              <a:t>Hub&amp;Spoke</a:t>
            </a:r>
            <a:r>
              <a:rPr lang="en-US" sz="1600" dirty="0" smtClean="0"/>
              <a:t>: can be used if a carrier wants to use a central access control device on a VPN to control the mutual access of users.</a:t>
            </a:r>
          </a:p>
          <a:p>
            <a:endParaRPr lang="zh-CN" altLang="en-US" sz="1800" dirty="0"/>
          </a:p>
        </p:txBody>
      </p:sp>
      <p:sp>
        <p:nvSpPr>
          <p:cNvPr id="2" name="标题 1"/>
          <p:cNvSpPr>
            <a:spLocks noGrp="1"/>
          </p:cNvSpPr>
          <p:nvPr>
            <p:ph type="title"/>
          </p:nvPr>
        </p:nvSpPr>
        <p:spPr/>
        <p:txBody>
          <a:bodyPr/>
          <a:lstStyle/>
          <a:p>
            <a:r>
              <a:rPr lang="en-US" dirty="0" smtClean="0"/>
              <a:t>Common MPLS VPN Networking Schemes</a:t>
            </a:r>
            <a:endParaRPr lang="en-US" dirty="0"/>
          </a:p>
        </p:txBody>
      </p:sp>
      <p:sp>
        <p:nvSpPr>
          <p:cNvPr id="4" name="圆角矩形 3"/>
          <p:cNvSpPr/>
          <p:nvPr/>
        </p:nvSpPr>
        <p:spPr>
          <a:xfrm>
            <a:off x="4174311" y="4076681"/>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4584902" y="5563430"/>
            <a:ext cx="3232229"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6" name="组合 5"/>
          <p:cNvGrpSpPr/>
          <p:nvPr/>
        </p:nvGrpSpPr>
        <p:grpSpPr>
          <a:xfrm>
            <a:off x="3917460" y="4627407"/>
            <a:ext cx="4513567" cy="723926"/>
            <a:chOff x="4088571" y="4424992"/>
            <a:chExt cx="4513567" cy="723926"/>
          </a:xfrm>
        </p:grpSpPr>
        <p:cxnSp>
          <p:nvCxnSpPr>
            <p:cNvPr id="7" name="直接连接符 6"/>
            <p:cNvCxnSpPr>
              <a:stCxn id="11" idx="3"/>
              <a:endCxn id="13"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6" name="文本框 15"/>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4" name="文本框 13"/>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2" name="文本框 11"/>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p:cNvGrpSpPr/>
          <p:nvPr/>
        </p:nvGrpSpPr>
        <p:grpSpPr>
          <a:xfrm>
            <a:off x="2229431" y="4205323"/>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19" name="文本框 18"/>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a:xfrm>
            <a:off x="1023062" y="3957749"/>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a:xfrm>
            <a:off x="2217607" y="5286703"/>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3" name="文本框 22"/>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a:xfrm>
            <a:off x="1023062" y="5039129"/>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a:xfrm flipH="1">
            <a:off x="9437013" y="3957749"/>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a:xfrm flipH="1">
            <a:off x="9448837" y="5039129"/>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stCxn id="18" idx="3"/>
            <a:endCxn id="11" idx="1"/>
          </p:cNvCxnSpPr>
          <p:nvPr/>
        </p:nvCxnSpPr>
        <p:spPr>
          <a:xfrm>
            <a:off x="2769431" y="4426232"/>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2" idx="3"/>
            <a:endCxn id="11" idx="1"/>
          </p:cNvCxnSpPr>
          <p:nvPr/>
        </p:nvCxnSpPr>
        <p:spPr>
          <a:xfrm flipV="1">
            <a:off x="2757607" y="4848316"/>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3" idx="3"/>
          </p:cNvCxnSpPr>
          <p:nvPr/>
        </p:nvCxnSpPr>
        <p:spPr>
          <a:xfrm flipV="1">
            <a:off x="8431027" y="4426232"/>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3" idx="3"/>
          </p:cNvCxnSpPr>
          <p:nvPr/>
        </p:nvCxnSpPr>
        <p:spPr>
          <a:xfrm>
            <a:off x="8431027" y="4848316"/>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009120" y="460125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4" name="文本框 33"/>
          <p:cNvSpPr txBox="1"/>
          <p:nvPr/>
        </p:nvSpPr>
        <p:spPr>
          <a:xfrm>
            <a:off x="1010298" y="572078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5" name="文本框 34"/>
          <p:cNvSpPr txBox="1"/>
          <p:nvPr/>
        </p:nvSpPr>
        <p:spPr>
          <a:xfrm>
            <a:off x="10090370" y="4580310"/>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6" name="文本框 35"/>
          <p:cNvSpPr txBox="1"/>
          <p:nvPr/>
        </p:nvSpPr>
        <p:spPr>
          <a:xfrm>
            <a:off x="10088351" y="569984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9" name="组合 38"/>
          <p:cNvGrpSpPr/>
          <p:nvPr/>
        </p:nvGrpSpPr>
        <p:grpSpPr>
          <a:xfrm>
            <a:off x="9563693" y="4205323"/>
            <a:ext cx="540000" cy="723926"/>
            <a:chOff x="4073209" y="4947622"/>
            <a:chExt cx="540000" cy="723926"/>
          </a:xfrm>
        </p:grpSpPr>
        <p:pic>
          <p:nvPicPr>
            <p:cNvPr id="4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1" name="文本框 40"/>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2" name="组合 41"/>
          <p:cNvGrpSpPr/>
          <p:nvPr/>
        </p:nvGrpSpPr>
        <p:grpSpPr>
          <a:xfrm>
            <a:off x="9575517" y="5286703"/>
            <a:ext cx="552270" cy="723926"/>
            <a:chOff x="4060939" y="4947622"/>
            <a:chExt cx="55227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4" name="文本框 43"/>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52" name="任意多边形 51"/>
          <p:cNvSpPr/>
          <p:nvPr/>
        </p:nvSpPr>
        <p:spPr>
          <a:xfrm>
            <a:off x="2780118" y="3728983"/>
            <a:ext cx="6783576" cy="633046"/>
          </a:xfrm>
          <a:custGeom>
            <a:avLst/>
            <a:gdLst>
              <a:gd name="connsiteX0" fmla="*/ 0 w 7338646"/>
              <a:gd name="connsiteY0" fmla="*/ 633046 h 633046"/>
              <a:gd name="connsiteX1" fmla="*/ 3716216 w 7338646"/>
              <a:gd name="connsiteY1" fmla="*/ 0 h 633046"/>
              <a:gd name="connsiteX2" fmla="*/ 7338646 w 7338646"/>
              <a:gd name="connsiteY2" fmla="*/ 633046 h 633046"/>
            </a:gdLst>
            <a:ahLst/>
            <a:cxnLst>
              <a:cxn ang="0">
                <a:pos x="connsiteX0" y="connsiteY0"/>
              </a:cxn>
              <a:cxn ang="0">
                <a:pos x="connsiteX1" y="connsiteY1"/>
              </a:cxn>
              <a:cxn ang="0">
                <a:pos x="connsiteX2" y="connsiteY2"/>
              </a:cxn>
            </a:cxnLst>
            <a:rect l="l" t="t" r="r" b="b"/>
            <a:pathLst>
              <a:path w="7338646" h="633046">
                <a:moveTo>
                  <a:pt x="0" y="633046"/>
                </a:moveTo>
                <a:cubicBezTo>
                  <a:pt x="1246554" y="316523"/>
                  <a:pt x="2493108" y="0"/>
                  <a:pt x="3716216" y="0"/>
                </a:cubicBezTo>
                <a:cubicBezTo>
                  <a:pt x="4939324" y="0"/>
                  <a:pt x="6138985" y="316523"/>
                  <a:pt x="7338646" y="633046"/>
                </a:cubicBezTo>
              </a:path>
            </a:pathLst>
          </a:custGeom>
          <a:noFill/>
          <a:ln w="31750">
            <a:solidFill>
              <a:srgbClr val="8BC9A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46" name="组合 45"/>
          <p:cNvGrpSpPr>
            <a:grpSpLocks noChangeAspect="1"/>
          </p:cNvGrpSpPr>
          <p:nvPr/>
        </p:nvGrpSpPr>
        <p:grpSpPr>
          <a:xfrm>
            <a:off x="6191001" y="3590394"/>
            <a:ext cx="243192" cy="243192"/>
            <a:chOff x="10441953" y="5633214"/>
            <a:chExt cx="264000" cy="264000"/>
          </a:xfrm>
        </p:grpSpPr>
        <p:sp>
          <p:nvSpPr>
            <p:cNvPr id="47" name="椭圆 46"/>
            <p:cNvSpPr>
              <a:spLocks noChangeAspect="1"/>
            </p:cNvSpPr>
            <p:nvPr/>
          </p:nvSpPr>
          <p:spPr>
            <a:xfrm>
              <a:off x="10441953" y="5633214"/>
              <a:ext cx="264000" cy="264000"/>
            </a:xfrm>
            <a:prstGeom prst="ellipse">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endParaRPr lang="zh-CN" altLang="en-US" sz="1500" b="1">
                <a:solidFill>
                  <a:prstClr val="black"/>
                </a:solidFill>
                <a:latin typeface="Huawei Sans" panose="020C0503030203020204" pitchFamily="34" charset="0"/>
              </a:endParaRPr>
            </a:p>
          </p:txBody>
        </p:sp>
        <p:sp>
          <p:nvSpPr>
            <p:cNvPr id="48" name="任意多边形 47"/>
            <p:cNvSpPr/>
            <p:nvPr/>
          </p:nvSpPr>
          <p:spPr>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800">
                <a:solidFill>
                  <a:prstClr val="white"/>
                </a:solidFill>
                <a:latin typeface="Huawei Sans" panose="020C0503030203020204" pitchFamily="34" charset="0"/>
              </a:endParaRPr>
            </a:p>
          </p:txBody>
        </p:sp>
      </p:grpSp>
      <p:sp>
        <p:nvSpPr>
          <p:cNvPr id="53" name="任意多边形 52"/>
          <p:cNvSpPr/>
          <p:nvPr/>
        </p:nvSpPr>
        <p:spPr>
          <a:xfrm>
            <a:off x="2904965" y="4473757"/>
            <a:ext cx="865136" cy="939932"/>
          </a:xfrm>
          <a:custGeom>
            <a:avLst/>
            <a:gdLst>
              <a:gd name="connsiteX0" fmla="*/ 11723 w 1137143"/>
              <a:gd name="connsiteY0" fmla="*/ 0 h 1078523"/>
              <a:gd name="connsiteX1" fmla="*/ 1137138 w 1137143"/>
              <a:gd name="connsiteY1" fmla="*/ 433754 h 1078523"/>
              <a:gd name="connsiteX2" fmla="*/ 0 w 1137143"/>
              <a:gd name="connsiteY2" fmla="*/ 1078523 h 1078523"/>
            </a:gdLst>
            <a:ahLst/>
            <a:cxnLst>
              <a:cxn ang="0">
                <a:pos x="connsiteX0" y="connsiteY0"/>
              </a:cxn>
              <a:cxn ang="0">
                <a:pos x="connsiteX1" y="connsiteY1"/>
              </a:cxn>
              <a:cxn ang="0">
                <a:pos x="connsiteX2" y="connsiteY2"/>
              </a:cxn>
            </a:cxnLst>
            <a:rect l="l" t="t" r="r" b="b"/>
            <a:pathLst>
              <a:path w="1137143" h="1078523">
                <a:moveTo>
                  <a:pt x="11723" y="0"/>
                </a:moveTo>
                <a:cubicBezTo>
                  <a:pt x="575407" y="127000"/>
                  <a:pt x="1139092" y="254000"/>
                  <a:pt x="1137138" y="433754"/>
                </a:cubicBezTo>
                <a:cubicBezTo>
                  <a:pt x="1135184" y="613508"/>
                  <a:pt x="567592" y="846015"/>
                  <a:pt x="0" y="1078523"/>
                </a:cubicBezTo>
              </a:path>
            </a:pathLst>
          </a:custGeom>
          <a:noFill/>
          <a:ln w="317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4" name="组合 28"/>
          <p:cNvGrpSpPr/>
          <p:nvPr/>
        </p:nvGrpSpPr>
        <p:grpSpPr>
          <a:xfrm rot="5059603">
            <a:off x="3583205" y="4768232"/>
            <a:ext cx="273362" cy="273362"/>
            <a:chOff x="5076056" y="3356992"/>
            <a:chExt cx="436268" cy="436268"/>
          </a:xfrm>
        </p:grpSpPr>
        <p:sp>
          <p:nvSpPr>
            <p:cNvPr id="55"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zh-CN" altLang="en-US" sz="2100" b="0" i="0" u="none" strike="noStrike" cap="none" normalizeH="0" baseline="0" smtClean="0">
                <a:ln>
                  <a:noFill/>
                </a:ln>
                <a:solidFill>
                  <a:schemeClr val="tx1"/>
                </a:solidFill>
                <a:effectLst/>
                <a:latin typeface="Huawei Sans" panose="020C0503030203020204" pitchFamily="34" charset="0"/>
                <a:ea typeface="ＭＳ Ｐゴシック" pitchFamily="34" charset="-128"/>
              </a:endParaRPr>
            </a:p>
          </p:txBody>
        </p:sp>
        <p:sp>
          <p:nvSpPr>
            <p:cNvPr id="56" name="禁止符 23"/>
            <p:cNvSpPr/>
            <p:nvPr/>
          </p:nvSpPr>
          <p:spPr>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accent2"/>
                </a:solidFill>
                <a:latin typeface="Huawei Sans" panose="020C0503030203020204" pitchFamily="34" charset="0"/>
              </a:endParaRPr>
            </a:p>
          </p:txBody>
        </p:sp>
      </p:grpSp>
      <p:sp>
        <p:nvSpPr>
          <p:cNvPr id="57" name="任意多边形 56"/>
          <p:cNvSpPr/>
          <p:nvPr/>
        </p:nvSpPr>
        <p:spPr>
          <a:xfrm>
            <a:off x="2930769" y="4368500"/>
            <a:ext cx="6717323" cy="942054"/>
          </a:xfrm>
          <a:custGeom>
            <a:avLst/>
            <a:gdLst>
              <a:gd name="connsiteX0" fmla="*/ 0 w 6717323"/>
              <a:gd name="connsiteY0" fmla="*/ 74546 h 942054"/>
              <a:gd name="connsiteX1" fmla="*/ 5251939 w 6717323"/>
              <a:gd name="connsiteY1" fmla="*/ 86269 h 942054"/>
              <a:gd name="connsiteX2" fmla="*/ 6717323 w 6717323"/>
              <a:gd name="connsiteY2" fmla="*/ 942054 h 942054"/>
            </a:gdLst>
            <a:ahLst/>
            <a:cxnLst>
              <a:cxn ang="0">
                <a:pos x="connsiteX0" y="connsiteY0"/>
              </a:cxn>
              <a:cxn ang="0">
                <a:pos x="connsiteX1" y="connsiteY1"/>
              </a:cxn>
              <a:cxn ang="0">
                <a:pos x="connsiteX2" y="connsiteY2"/>
              </a:cxn>
            </a:cxnLst>
            <a:rect l="l" t="t" r="r" b="b"/>
            <a:pathLst>
              <a:path w="6717323" h="942054">
                <a:moveTo>
                  <a:pt x="0" y="74546"/>
                </a:moveTo>
                <a:cubicBezTo>
                  <a:pt x="2066192" y="8115"/>
                  <a:pt x="4132385" y="-58316"/>
                  <a:pt x="5251939" y="86269"/>
                </a:cubicBezTo>
                <a:cubicBezTo>
                  <a:pt x="6371493" y="230854"/>
                  <a:pt x="6544408" y="586454"/>
                  <a:pt x="6717323" y="942054"/>
                </a:cubicBezTo>
              </a:path>
            </a:pathLst>
          </a:custGeom>
          <a:noFill/>
          <a:ln w="3175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8" name="组合 28"/>
          <p:cNvGrpSpPr/>
          <p:nvPr/>
        </p:nvGrpSpPr>
        <p:grpSpPr>
          <a:xfrm rot="5059603">
            <a:off x="6054320" y="4228583"/>
            <a:ext cx="273362" cy="273362"/>
            <a:chOff x="5076056" y="3356992"/>
            <a:chExt cx="436268" cy="436268"/>
          </a:xfrm>
        </p:grpSpPr>
        <p:sp>
          <p:nvSpPr>
            <p:cNvPr id="59"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zh-CN" altLang="en-US" sz="2100" b="0" i="0" u="none" strike="noStrike" cap="none" normalizeH="0" baseline="0" smtClean="0">
                <a:ln>
                  <a:noFill/>
                </a:ln>
                <a:solidFill>
                  <a:schemeClr val="tx1"/>
                </a:solidFill>
                <a:effectLst/>
                <a:latin typeface="Huawei Sans" panose="020C0503030203020204" pitchFamily="34" charset="0"/>
                <a:ea typeface="ＭＳ Ｐゴシック" pitchFamily="34" charset="-128"/>
              </a:endParaRPr>
            </a:p>
          </p:txBody>
        </p:sp>
        <p:sp>
          <p:nvSpPr>
            <p:cNvPr id="60" name="禁止符 23"/>
            <p:cNvSpPr/>
            <p:nvPr/>
          </p:nvSpPr>
          <p:spPr>
            <a:xfrm>
              <a:off x="5076056" y="3356992"/>
              <a:ext cx="436268" cy="436268"/>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accent2"/>
                </a:solidFill>
                <a:latin typeface="Huawei Sans" panose="020C0503030203020204" pitchFamily="34" charset="0"/>
              </a:endParaRPr>
            </a:p>
          </p:txBody>
        </p:sp>
      </p:grpSp>
      <p:sp>
        <p:nvSpPr>
          <p:cNvPr id="61" name="文本框 60"/>
          <p:cNvSpPr txBox="1"/>
          <p:nvPr/>
        </p:nvSpPr>
        <p:spPr>
          <a:xfrm>
            <a:off x="5084366" y="5895867"/>
            <a:ext cx="2163942" cy="338554"/>
          </a:xfrm>
          <a:prstGeom prst="rect">
            <a:avLst/>
          </a:prstGeom>
          <a:noFill/>
        </p:spPr>
        <p:txBody>
          <a:bodyPr wrap="square" rtlCol="0">
            <a:noAutofit/>
          </a:bodyPr>
          <a:lstStyle/>
          <a:p>
            <a:pPr algn="ctr" fontAlgn="ctr"/>
            <a:r>
              <a:rPr lang="en-US" sz="1600" dirty="0">
                <a:latin typeface="Huawei Sans" panose="020C0503030203020204" pitchFamily="34" charset="0"/>
              </a:rPr>
              <a:t>Intranet networking</a:t>
            </a:r>
          </a:p>
        </p:txBody>
      </p:sp>
    </p:spTree>
    <p:extLst>
      <p:ext uri="{BB962C8B-B14F-4D97-AF65-F5344CB8AC3E}">
        <p14:creationId xmlns:p14="http://schemas.microsoft.com/office/powerpoint/2010/main" val="18811300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a:t>
            </a:r>
          </a:p>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b="1" dirty="0">
                <a:latin typeface="Huawei Sans" panose="020C0503030203020204" pitchFamily="34" charset="0"/>
                <a:ea typeface="方正兰亭黑简体" panose="02000000000000000000" pitchFamily="2" charset="-122"/>
                <a:sym typeface="Huawei Sans" panose="020C0503030203020204" pitchFamily="34" charset="0"/>
              </a:rPr>
              <a:t>Route Exchange</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 Forwarding</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Configuration and Implementation</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5820749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177" y="410400"/>
            <a:ext cx="9827761" cy="640800"/>
          </a:xfrm>
        </p:spPr>
        <p:txBody>
          <a:bodyPr wrap="square">
            <a:noAutofit/>
          </a:bodyPr>
          <a:lstStyle/>
          <a:p>
            <a:pPr fontAlgn="ctr"/>
            <a:r>
              <a:rPr lang="en-US" dirty="0" smtClean="0">
                <a:latin typeface="Huawei Sans" panose="020C0503030203020204" pitchFamily="34" charset="0"/>
              </a:rPr>
              <a:t>MPLS VPN </a:t>
            </a:r>
            <a:r>
              <a:rPr lang="en-US" dirty="0">
                <a:latin typeface="Huawei Sans" panose="020C0503030203020204" pitchFamily="34" charset="0"/>
              </a:rPr>
              <a:t>Route Advertisement</a:t>
            </a:r>
          </a:p>
        </p:txBody>
      </p:sp>
      <p:sp>
        <p:nvSpPr>
          <p:cNvPr id="4" name="文本占位符 3"/>
          <p:cNvSpPr>
            <a:spLocks noGrp="1"/>
          </p:cNvSpPr>
          <p:nvPr>
            <p:ph type="body" sz="quarter" idx="4294967295"/>
          </p:nvPr>
        </p:nvSpPr>
        <p:spPr>
          <a:xfrm>
            <a:off x="468317" y="1233488"/>
            <a:ext cx="11276183" cy="2280055"/>
          </a:xfrm>
        </p:spPr>
        <p:txBody>
          <a:bodyPr wrap="square">
            <a:noAutofit/>
          </a:bodyPr>
          <a:lstStyle/>
          <a:p>
            <a:pPr marL="0" indent="0" fontAlgn="ctr">
              <a:lnSpc>
                <a:spcPct val="125000"/>
              </a:lnSpc>
              <a:buNone/>
            </a:pPr>
            <a:r>
              <a:rPr lang="en-US" sz="1800" dirty="0">
                <a:latin typeface="Huawei Sans" panose="020C0503030203020204" pitchFamily="34" charset="0"/>
              </a:rPr>
              <a:t>Route exchange must be completed between different sites to allow different sites on the same VPN to communicate with each other. On a basic </a:t>
            </a:r>
            <a:r>
              <a:rPr lang="en-US" sz="1800" dirty="0" smtClean="0">
                <a:latin typeface="Huawei Sans" panose="020C0503030203020204" pitchFamily="34" charset="0"/>
              </a:rPr>
              <a:t>MPLS VPN, </a:t>
            </a:r>
            <a:r>
              <a:rPr lang="en-US" sz="1800" dirty="0">
                <a:latin typeface="Huawei Sans" panose="020C0503030203020204" pitchFamily="34" charset="0"/>
              </a:rPr>
              <a:t>only CEs and PEs are involved in VPN route advertisement. P routers only need to maintain the routes of the backbone network, without the need to know any VPN routes. VPN route advertisement involves the following three phases:</a:t>
            </a:r>
          </a:p>
          <a:p>
            <a:pPr lvl="1" fontAlgn="ctr">
              <a:lnSpc>
                <a:spcPct val="125000"/>
              </a:lnSpc>
            </a:pPr>
            <a:r>
              <a:rPr lang="en-US" sz="1600" dirty="0">
                <a:latin typeface="Huawei Sans" panose="020C0503030203020204" pitchFamily="34" charset="0"/>
              </a:rPr>
              <a:t>From the local CE to the ingress PE</a:t>
            </a:r>
          </a:p>
          <a:p>
            <a:pPr lvl="1" fontAlgn="ctr">
              <a:lnSpc>
                <a:spcPct val="125000"/>
              </a:lnSpc>
            </a:pPr>
            <a:r>
              <a:rPr lang="en-US" sz="1600" dirty="0">
                <a:latin typeface="Huawei Sans" panose="020C0503030203020204" pitchFamily="34" charset="0"/>
              </a:rPr>
              <a:t>From the ingress PE to the egress PE</a:t>
            </a:r>
          </a:p>
          <a:p>
            <a:pPr lvl="1" fontAlgn="ctr">
              <a:lnSpc>
                <a:spcPct val="125000"/>
              </a:lnSpc>
            </a:pPr>
            <a:r>
              <a:rPr lang="en-US" sz="1600" dirty="0">
                <a:latin typeface="Huawei Sans" panose="020C0503030203020204" pitchFamily="34" charset="0"/>
              </a:rPr>
              <a:t>From the egress PE to the remote CE</a:t>
            </a:r>
          </a:p>
          <a:p>
            <a:pPr fontAlgn="ctr">
              <a:lnSpc>
                <a:spcPct val="125000"/>
              </a:lnSpc>
            </a:pPr>
            <a:endParaRPr lang="zh-CN" altLang="en-US" dirty="0">
              <a:latin typeface="Huawei Sans" panose="020C0503030203020204" pitchFamily="34" charset="0"/>
            </a:endParaRPr>
          </a:p>
        </p:txBody>
      </p:sp>
      <p:sp>
        <p:nvSpPr>
          <p:cNvPr id="5" name="圆角矩形 4"/>
          <p:cNvSpPr/>
          <p:nvPr/>
        </p:nvSpPr>
        <p:spPr>
          <a:xfrm>
            <a:off x="4103749" y="4314450"/>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a:xfrm>
            <a:off x="4192541" y="5783614"/>
            <a:ext cx="3910997"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7" name="组合 6"/>
          <p:cNvGrpSpPr/>
          <p:nvPr/>
        </p:nvGrpSpPr>
        <p:grpSpPr>
          <a:xfrm>
            <a:off x="3846898" y="4865176"/>
            <a:ext cx="4513567" cy="723926"/>
            <a:chOff x="4088571" y="4424992"/>
            <a:chExt cx="4513567" cy="723926"/>
          </a:xfrm>
        </p:grpSpPr>
        <p:cxnSp>
          <p:nvCxnSpPr>
            <p:cNvPr id="8" name="直接连接符 7"/>
            <p:cNvCxnSpPr>
              <a:stCxn id="12" idx="3"/>
              <a:endCxn id="14"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6067674" y="4424992"/>
              <a:ext cx="540000" cy="723926"/>
              <a:chOff x="5312873" y="4947622"/>
              <a:chExt cx="540000" cy="723926"/>
            </a:xfrm>
          </p:grpSpPr>
          <p:pic>
            <p:nvPicPr>
              <p:cNvPr id="16"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7" name="文本框 16"/>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0" name="组合 9"/>
            <p:cNvGrpSpPr/>
            <p:nvPr/>
          </p:nvGrpSpPr>
          <p:grpSpPr>
            <a:xfrm>
              <a:off x="8062138" y="4424992"/>
              <a:ext cx="540000" cy="714804"/>
              <a:chOff x="8062138" y="4947622"/>
              <a:chExt cx="540000" cy="714804"/>
            </a:xfrm>
          </p:grpSpPr>
          <p:pic>
            <p:nvPicPr>
              <p:cNvPr id="14"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5" name="文本框 14"/>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1" name="组合 10"/>
            <p:cNvGrpSpPr/>
            <p:nvPr/>
          </p:nvGrpSpPr>
          <p:grpSpPr>
            <a:xfrm>
              <a:off x="4088571" y="4424992"/>
              <a:ext cx="540000" cy="723926"/>
              <a:chOff x="4088571" y="4947622"/>
              <a:chExt cx="540000" cy="723926"/>
            </a:xfrm>
          </p:grpSpPr>
          <p:pic>
            <p:nvPicPr>
              <p:cNvPr id="12"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3" name="文本框 12"/>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8" name="组合 17"/>
          <p:cNvGrpSpPr/>
          <p:nvPr/>
        </p:nvGrpSpPr>
        <p:grpSpPr>
          <a:xfrm>
            <a:off x="2158869" y="4443092"/>
            <a:ext cx="550687" cy="712575"/>
            <a:chOff x="4073209" y="4947622"/>
            <a:chExt cx="550687" cy="712575"/>
          </a:xfrm>
        </p:grpSpPr>
        <p:pic>
          <p:nvPicPr>
            <p:cNvPr id="19"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0" name="文本框 19"/>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1" name="圆角矩形 20"/>
          <p:cNvSpPr/>
          <p:nvPr/>
        </p:nvSpPr>
        <p:spPr>
          <a:xfrm>
            <a:off x="952500" y="4195518"/>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a:xfrm>
            <a:off x="2147045" y="5524472"/>
            <a:ext cx="575533" cy="706640"/>
            <a:chOff x="4073209" y="4947622"/>
            <a:chExt cx="575533" cy="706640"/>
          </a:xfrm>
        </p:grpSpPr>
        <p:pic>
          <p:nvPicPr>
            <p:cNvPr id="23"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4" name="文本框 23"/>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5" name="圆角矩形 24"/>
          <p:cNvSpPr/>
          <p:nvPr/>
        </p:nvSpPr>
        <p:spPr>
          <a:xfrm>
            <a:off x="952500" y="5276898"/>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圆角矩形 28"/>
          <p:cNvSpPr/>
          <p:nvPr/>
        </p:nvSpPr>
        <p:spPr>
          <a:xfrm flipH="1">
            <a:off x="9366451" y="4195518"/>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32"/>
          <p:cNvSpPr/>
          <p:nvPr/>
        </p:nvSpPr>
        <p:spPr>
          <a:xfrm flipH="1">
            <a:off x="9378275" y="5276898"/>
            <a:ext cx="1873049" cy="994971"/>
          </a:xfrm>
          <a:prstGeom prst="roundRect">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p:cNvCxnSpPr>
            <a:stCxn id="19" idx="3"/>
            <a:endCxn id="12" idx="1"/>
          </p:cNvCxnSpPr>
          <p:nvPr/>
        </p:nvCxnSpPr>
        <p:spPr>
          <a:xfrm>
            <a:off x="2698869" y="4664001"/>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3" idx="3"/>
            <a:endCxn id="12" idx="1"/>
          </p:cNvCxnSpPr>
          <p:nvPr/>
        </p:nvCxnSpPr>
        <p:spPr>
          <a:xfrm flipV="1">
            <a:off x="2687045" y="5086085"/>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4" idx="3"/>
          </p:cNvCxnSpPr>
          <p:nvPr/>
        </p:nvCxnSpPr>
        <p:spPr>
          <a:xfrm flipV="1">
            <a:off x="8360465" y="4664001"/>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4" idx="3"/>
          </p:cNvCxnSpPr>
          <p:nvPr/>
        </p:nvCxnSpPr>
        <p:spPr>
          <a:xfrm>
            <a:off x="8360465" y="5086085"/>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1224155" y="4469362"/>
            <a:ext cx="660758" cy="372410"/>
          </a:xfrm>
          <a:prstGeom prst="rect">
            <a:avLst/>
          </a:prstGeom>
          <a:noFill/>
        </p:spPr>
        <p:txBody>
          <a:bodyPr wrap="square" rtlCol="0">
            <a:noAutofit/>
          </a:bodyPr>
          <a:lstStyle/>
          <a:p>
            <a:pPr fontAlgn="ctr">
              <a:lnSpc>
                <a:spcPct val="13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41" name="文本框 40"/>
          <p:cNvSpPr txBox="1"/>
          <p:nvPr/>
        </p:nvSpPr>
        <p:spPr>
          <a:xfrm>
            <a:off x="1251071" y="5589102"/>
            <a:ext cx="652743" cy="372410"/>
          </a:xfrm>
          <a:prstGeom prst="rect">
            <a:avLst/>
          </a:prstGeom>
          <a:noFill/>
        </p:spPr>
        <p:txBody>
          <a:bodyPr wrap="square" rtlCol="0">
            <a:noAutofit/>
          </a:bodyPr>
          <a:lstStyle/>
          <a:p>
            <a:pPr fontAlgn="ctr">
              <a:lnSpc>
                <a:spcPct val="13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Site C</a:t>
            </a:r>
          </a:p>
        </p:txBody>
      </p:sp>
      <p:sp>
        <p:nvSpPr>
          <p:cNvPr id="42" name="文本框 41"/>
          <p:cNvSpPr txBox="1"/>
          <p:nvPr/>
        </p:nvSpPr>
        <p:spPr>
          <a:xfrm>
            <a:off x="10253711" y="4472875"/>
            <a:ext cx="651140" cy="372410"/>
          </a:xfrm>
          <a:prstGeom prst="rect">
            <a:avLst/>
          </a:prstGeom>
          <a:noFill/>
        </p:spPr>
        <p:txBody>
          <a:bodyPr wrap="square" rtlCol="0">
            <a:noAutofit/>
          </a:bodyPr>
          <a:lstStyle/>
          <a:p>
            <a:pPr fontAlgn="ctr">
              <a:lnSpc>
                <a:spcPct val="13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43" name="文本框 42"/>
          <p:cNvSpPr txBox="1"/>
          <p:nvPr/>
        </p:nvSpPr>
        <p:spPr>
          <a:xfrm>
            <a:off x="10274668" y="5550925"/>
            <a:ext cx="673582" cy="372410"/>
          </a:xfrm>
          <a:prstGeom prst="rect">
            <a:avLst/>
          </a:prstGeom>
          <a:noFill/>
        </p:spPr>
        <p:txBody>
          <a:bodyPr wrap="square" rtlCol="0">
            <a:noAutofit/>
          </a:bodyPr>
          <a:lstStyle/>
          <a:p>
            <a:pPr fontAlgn="ctr">
              <a:lnSpc>
                <a:spcPct val="13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Site D</a:t>
            </a:r>
          </a:p>
        </p:txBody>
      </p:sp>
      <p:cxnSp>
        <p:nvCxnSpPr>
          <p:cNvPr id="44" name="直接箭头连接符 43"/>
          <p:cNvCxnSpPr/>
          <p:nvPr/>
        </p:nvCxnSpPr>
        <p:spPr>
          <a:xfrm>
            <a:off x="2854392" y="4457602"/>
            <a:ext cx="1004949" cy="395931"/>
          </a:xfrm>
          <a:prstGeom prst="straightConnector1">
            <a:avLst/>
          </a:pr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rot="1298280">
            <a:off x="3010422" y="4133058"/>
            <a:ext cx="908454" cy="461665"/>
          </a:xfrm>
          <a:prstGeom prst="rect">
            <a:avLst/>
          </a:prstGeom>
          <a:noFill/>
          <a:ln w="31750">
            <a:solidFill>
              <a:schemeClr val="bg1">
                <a:lumMod val="50000"/>
              </a:schemeClr>
            </a:solid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Local CE to</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ingress PE</a:t>
            </a:r>
          </a:p>
        </p:txBody>
      </p:sp>
      <p:sp>
        <p:nvSpPr>
          <p:cNvPr id="50" name="任意多边形 49"/>
          <p:cNvSpPr/>
          <p:nvPr/>
        </p:nvSpPr>
        <p:spPr>
          <a:xfrm>
            <a:off x="4092498" y="4322943"/>
            <a:ext cx="4014439" cy="568796"/>
          </a:xfrm>
          <a:custGeom>
            <a:avLst/>
            <a:gdLst>
              <a:gd name="connsiteX0" fmla="*/ 0 w 4014439"/>
              <a:gd name="connsiteY0" fmla="*/ 535343 h 568796"/>
              <a:gd name="connsiteX1" fmla="*/ 1984917 w 4014439"/>
              <a:gd name="connsiteY1" fmla="*/ 84 h 568796"/>
              <a:gd name="connsiteX2" fmla="*/ 4014439 w 4014439"/>
              <a:gd name="connsiteY2" fmla="*/ 568796 h 568796"/>
            </a:gdLst>
            <a:ahLst/>
            <a:cxnLst>
              <a:cxn ang="0">
                <a:pos x="connsiteX0" y="connsiteY0"/>
              </a:cxn>
              <a:cxn ang="0">
                <a:pos x="connsiteX1" y="connsiteY1"/>
              </a:cxn>
              <a:cxn ang="0">
                <a:pos x="connsiteX2" y="connsiteY2"/>
              </a:cxn>
            </a:cxnLst>
            <a:rect l="l" t="t" r="r" b="b"/>
            <a:pathLst>
              <a:path w="4014439" h="568796">
                <a:moveTo>
                  <a:pt x="0" y="535343"/>
                </a:moveTo>
                <a:cubicBezTo>
                  <a:pt x="657922" y="264926"/>
                  <a:pt x="1315844" y="-5491"/>
                  <a:pt x="1984917" y="84"/>
                </a:cubicBezTo>
                <a:cubicBezTo>
                  <a:pt x="2653990" y="5659"/>
                  <a:pt x="3334214" y="287227"/>
                  <a:pt x="4014439" y="568796"/>
                </a:cubicBezTo>
              </a:path>
            </a:pathLst>
          </a:cu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51" name="文本框 50"/>
          <p:cNvSpPr txBox="1"/>
          <p:nvPr/>
        </p:nvSpPr>
        <p:spPr>
          <a:xfrm>
            <a:off x="4687106" y="3954800"/>
            <a:ext cx="2787429" cy="276999"/>
          </a:xfrm>
          <a:prstGeom prst="rect">
            <a:avLst/>
          </a:prstGeom>
          <a:noFill/>
          <a:ln w="31750">
            <a:solidFill>
              <a:schemeClr val="bg1">
                <a:lumMod val="50000"/>
              </a:schemeClr>
            </a:solidFill>
          </a:ln>
        </p:spPr>
        <p:txBody>
          <a:bodyPr wrap="square" lIns="0" tIns="0" rIns="0" bIns="0" rtlCol="0" anchor="ctr">
            <a:noAutofit/>
          </a:bodyPr>
          <a:lstStyle>
            <a:defPPr>
              <a:defRPr lang="en-US"/>
            </a:defPPr>
            <a:lvl1pPr algn="ctr">
              <a:defRPr sz="1200">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From the ingress PE to the egress PE</a:t>
            </a:r>
          </a:p>
        </p:txBody>
      </p:sp>
      <p:cxnSp>
        <p:nvCxnSpPr>
          <p:cNvPr id="55" name="直接箭头连接符 54"/>
          <p:cNvCxnSpPr/>
          <p:nvPr/>
        </p:nvCxnSpPr>
        <p:spPr>
          <a:xfrm rot="19186561">
            <a:off x="8332700" y="4437076"/>
            <a:ext cx="1004949" cy="395931"/>
          </a:xfrm>
          <a:prstGeom prst="straightConnector1">
            <a:avLst/>
          </a:prstGeom>
          <a:ln w="317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rot="20484841">
            <a:off x="8278409" y="4111902"/>
            <a:ext cx="901402" cy="461665"/>
          </a:xfrm>
          <a:prstGeom prst="rect">
            <a:avLst/>
          </a:prstGeom>
          <a:noFill/>
          <a:ln w="31750">
            <a:solidFill>
              <a:schemeClr val="bg1">
                <a:lumMod val="50000"/>
              </a:schemeClr>
            </a:solid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Egress PE to</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remote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CE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58"/>
          <p:cNvGrpSpPr/>
          <p:nvPr/>
        </p:nvGrpSpPr>
        <p:grpSpPr>
          <a:xfrm>
            <a:off x="9493131" y="4443092"/>
            <a:ext cx="540000" cy="723926"/>
            <a:chOff x="4073209" y="4947622"/>
            <a:chExt cx="540000" cy="723926"/>
          </a:xfrm>
        </p:grpSpPr>
        <p:pic>
          <p:nvPicPr>
            <p:cNvPr id="6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61" name="文本框 60"/>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2" name="组合 61"/>
          <p:cNvGrpSpPr/>
          <p:nvPr/>
        </p:nvGrpSpPr>
        <p:grpSpPr>
          <a:xfrm>
            <a:off x="9504955" y="5524472"/>
            <a:ext cx="552270" cy="723926"/>
            <a:chOff x="4060939" y="4947622"/>
            <a:chExt cx="552270" cy="723926"/>
          </a:xfrm>
        </p:grpSpPr>
        <p:pic>
          <p:nvPicPr>
            <p:cNvPr id="63"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64" name="文本框 63"/>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19003126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Route Exchange Between CEs and PEs</a:t>
            </a:r>
          </a:p>
        </p:txBody>
      </p:sp>
      <p:sp>
        <p:nvSpPr>
          <p:cNvPr id="3" name="文本占位符 2"/>
          <p:cNvSpPr>
            <a:spLocks noGrp="1"/>
          </p:cNvSpPr>
          <p:nvPr>
            <p:ph type="body" sz="quarter" idx="4294967295"/>
          </p:nvPr>
        </p:nvSpPr>
        <p:spPr>
          <a:xfrm>
            <a:off x="468317" y="1233488"/>
            <a:ext cx="11276183" cy="2482850"/>
          </a:xfrm>
        </p:spPr>
        <p:txBody>
          <a:bodyPr wrap="square">
            <a:noAutofit/>
          </a:bodyPr>
          <a:lstStyle/>
          <a:p>
            <a:pPr fontAlgn="ctr"/>
            <a:r>
              <a:rPr lang="en-US" sz="1800" dirty="0">
                <a:latin typeface="Huawei Sans" panose="020C0503030203020204" pitchFamily="34" charset="0"/>
              </a:rPr>
              <a:t>As shown in the figure, customers X and Y belong to different VPNs, and each of them has two sites. Routes need to be exchanged between the two sites </a:t>
            </a:r>
            <a:r>
              <a:rPr lang="en-US" sz="1800" dirty="0" smtClean="0">
                <a:latin typeface="Huawei Sans" panose="020C0503030203020204" pitchFamily="34" charset="0"/>
              </a:rPr>
              <a:t>(belong </a:t>
            </a:r>
            <a:r>
              <a:rPr lang="en-US" sz="1800" dirty="0">
                <a:latin typeface="Huawei Sans" panose="020C0503030203020204" pitchFamily="34" charset="0"/>
              </a:rPr>
              <a:t>to the same </a:t>
            </a:r>
            <a:r>
              <a:rPr lang="en-US" sz="1800" dirty="0" smtClean="0">
                <a:latin typeface="Huawei Sans" panose="020C0503030203020204" pitchFamily="34" charset="0"/>
              </a:rPr>
              <a:t>VPN).</a:t>
            </a:r>
            <a:endParaRPr lang="en-US" sz="1800" dirty="0">
              <a:latin typeface="Huawei Sans" panose="020C0503030203020204" pitchFamily="34" charset="0"/>
            </a:endParaRPr>
          </a:p>
          <a:p>
            <a:pPr fontAlgn="ctr"/>
            <a:r>
              <a:rPr lang="en-US" sz="1800" dirty="0">
                <a:latin typeface="Huawei Sans" panose="020C0503030203020204" pitchFamily="34" charset="0"/>
              </a:rPr>
              <a:t>The CEs and PEs can use static routes, OSPF, IS-IS, or BGP to exchange routes. No matter which routing protocol is used, CEs and PEs exchange standard IPv4 routes.</a:t>
            </a:r>
          </a:p>
          <a:p>
            <a:pPr fontAlgn="ctr"/>
            <a:r>
              <a:rPr lang="en-US" sz="1800" dirty="0">
                <a:latin typeface="Huawei Sans" panose="020C0503030203020204" pitchFamily="34" charset="0"/>
              </a:rPr>
              <a:t>The local CEs exchange routes with the ingress PE in the same way as the egress PE exchange routes with the remote CEs.</a:t>
            </a:r>
          </a:p>
          <a:p>
            <a:pPr fontAlgn="ctr"/>
            <a:endParaRPr lang="en-US" altLang="zh-CN" sz="1800" dirty="0">
              <a:latin typeface="Huawei Sans" panose="020C0503030203020204" pitchFamily="34" charset="0"/>
            </a:endParaRPr>
          </a:p>
        </p:txBody>
      </p:sp>
      <p:sp>
        <p:nvSpPr>
          <p:cNvPr id="4" name="圆角矩形 3"/>
          <p:cNvSpPr/>
          <p:nvPr/>
        </p:nvSpPr>
        <p:spPr>
          <a:xfrm>
            <a:off x="4103749" y="4279279"/>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4307921" y="5801197"/>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6" name="组合 5"/>
          <p:cNvGrpSpPr/>
          <p:nvPr/>
        </p:nvGrpSpPr>
        <p:grpSpPr>
          <a:xfrm>
            <a:off x="3846898" y="4830005"/>
            <a:ext cx="4513567" cy="723926"/>
            <a:chOff x="4088571" y="4424992"/>
            <a:chExt cx="4513567" cy="723926"/>
          </a:xfrm>
        </p:grpSpPr>
        <p:cxnSp>
          <p:nvCxnSpPr>
            <p:cNvPr id="7" name="直接连接符 6"/>
            <p:cNvCxnSpPr>
              <a:stCxn id="11" idx="3"/>
              <a:endCxn id="13"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6" name="文本框 15"/>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4" name="文本框 13"/>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2" name="文本框 11"/>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p:cNvGrpSpPr/>
          <p:nvPr/>
        </p:nvGrpSpPr>
        <p:grpSpPr>
          <a:xfrm>
            <a:off x="2158869" y="4407921"/>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19" name="文本框 18"/>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a:xfrm>
            <a:off x="952500" y="4160347"/>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a:xfrm>
            <a:off x="2147045" y="5489301"/>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3" name="文本框 22"/>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a:xfrm>
            <a:off x="952500" y="5241727"/>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66451" y="4160347"/>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a:xfrm flipH="1">
            <a:off x="9378275" y="5241727"/>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8" idx="3"/>
            <a:endCxn id="11" idx="1"/>
          </p:cNvCxnSpPr>
          <p:nvPr/>
        </p:nvCxnSpPr>
        <p:spPr>
          <a:xfrm>
            <a:off x="2698869" y="4628830"/>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2" idx="3"/>
            <a:endCxn id="11" idx="1"/>
          </p:cNvCxnSpPr>
          <p:nvPr/>
        </p:nvCxnSpPr>
        <p:spPr>
          <a:xfrm flipV="1">
            <a:off x="2687045" y="5050914"/>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3"/>
          </p:cNvCxnSpPr>
          <p:nvPr/>
        </p:nvCxnSpPr>
        <p:spPr>
          <a:xfrm flipV="1">
            <a:off x="8360465" y="4628830"/>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3"/>
          </p:cNvCxnSpPr>
          <p:nvPr/>
        </p:nvCxnSpPr>
        <p:spPr>
          <a:xfrm>
            <a:off x="8360465" y="5050914"/>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899522" y="4279279"/>
            <a:ext cx="1215397"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8" name="文本框 37"/>
          <p:cNvSpPr txBox="1"/>
          <p:nvPr/>
        </p:nvSpPr>
        <p:spPr>
          <a:xfrm>
            <a:off x="894774" y="5600712"/>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9" name="文本框 38"/>
          <p:cNvSpPr txBox="1"/>
          <p:nvPr/>
        </p:nvSpPr>
        <p:spPr>
          <a:xfrm>
            <a:off x="903391" y="4803852"/>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0" name="文本框 39"/>
          <p:cNvSpPr txBox="1"/>
          <p:nvPr/>
        </p:nvSpPr>
        <p:spPr>
          <a:xfrm>
            <a:off x="904569" y="5923385"/>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1" name="文本框 40"/>
          <p:cNvSpPr txBox="1"/>
          <p:nvPr/>
        </p:nvSpPr>
        <p:spPr>
          <a:xfrm>
            <a:off x="10002224" y="4782908"/>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42" name="文本框 41"/>
          <p:cNvSpPr txBox="1"/>
          <p:nvPr/>
        </p:nvSpPr>
        <p:spPr>
          <a:xfrm>
            <a:off x="10000205" y="5902441"/>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cxnSp>
        <p:nvCxnSpPr>
          <p:cNvPr id="43" name="直接箭头连接符 42"/>
          <p:cNvCxnSpPr/>
          <p:nvPr/>
        </p:nvCxnSpPr>
        <p:spPr>
          <a:xfrm>
            <a:off x="2854392" y="4422431"/>
            <a:ext cx="1004949" cy="395931"/>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8360465" y="4426536"/>
            <a:ext cx="986203" cy="356372"/>
          </a:xfrm>
          <a:prstGeom prst="straightConnector1">
            <a:avLst/>
          </a:prstGeom>
          <a:ln w="31750">
            <a:solidFill>
              <a:srgbClr val="8BC9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rot="1298280">
            <a:off x="3030076" y="4097887"/>
            <a:ext cx="869149" cy="461665"/>
          </a:xfrm>
          <a:prstGeom prst="rect">
            <a:avLst/>
          </a:prstGeom>
          <a:noFill/>
          <a:ln w="31750">
            <a:solidFill>
              <a:srgbClr val="8BC9A0"/>
            </a:solidFill>
          </a:ln>
        </p:spPr>
        <p:txBody>
          <a:bodyPr wrap="square" lIns="0" tIns="0" rIns="0" bIns="0" rtlCol="0" anchor="ctr">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IGP, or</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static route</a:t>
            </a:r>
          </a:p>
        </p:txBody>
      </p:sp>
      <p:sp>
        <p:nvSpPr>
          <p:cNvPr id="52" name="文本框 51"/>
          <p:cNvSpPr txBox="1"/>
          <p:nvPr/>
        </p:nvSpPr>
        <p:spPr>
          <a:xfrm rot="20484841">
            <a:off x="8294536" y="4076731"/>
            <a:ext cx="869149" cy="461665"/>
          </a:xfrm>
          <a:prstGeom prst="rect">
            <a:avLst/>
          </a:prstGeom>
          <a:noFill/>
          <a:ln w="31750">
            <a:solidFill>
              <a:srgbClr val="8BC9A0"/>
            </a:solidFill>
          </a:ln>
        </p:spPr>
        <p:txBody>
          <a:bodyPr wrap="square" lIns="0" tIns="0" rIns="0" bIns="0" rtlCol="0" anchor="ctr">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BGP, IGP, or</a:t>
            </a:r>
          </a:p>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static route</a:t>
            </a:r>
          </a:p>
        </p:txBody>
      </p:sp>
      <p:grpSp>
        <p:nvGrpSpPr>
          <p:cNvPr id="53" name="组合 52"/>
          <p:cNvGrpSpPr/>
          <p:nvPr/>
        </p:nvGrpSpPr>
        <p:grpSpPr>
          <a:xfrm>
            <a:off x="9493131" y="4407921"/>
            <a:ext cx="540000" cy="723926"/>
            <a:chOff x="4073209" y="4947622"/>
            <a:chExt cx="540000" cy="723926"/>
          </a:xfrm>
        </p:grpSpPr>
        <p:pic>
          <p:nvPicPr>
            <p:cNvPr id="54"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55" name="文本框 54"/>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6" name="组合 55"/>
          <p:cNvGrpSpPr/>
          <p:nvPr/>
        </p:nvGrpSpPr>
        <p:grpSpPr>
          <a:xfrm>
            <a:off x="9504955" y="5489301"/>
            <a:ext cx="552270" cy="723926"/>
            <a:chOff x="4060939" y="4947622"/>
            <a:chExt cx="552270" cy="723926"/>
          </a:xfrm>
        </p:grpSpPr>
        <p:pic>
          <p:nvPicPr>
            <p:cNvPr id="57"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58" name="文本框 57"/>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20090431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占位符 68"/>
          <p:cNvSpPr>
            <a:spLocks noGrp="1"/>
          </p:cNvSpPr>
          <p:nvPr>
            <p:ph type="body" sz="quarter" idx="10"/>
          </p:nvPr>
        </p:nvSpPr>
        <p:spPr/>
        <p:txBody>
          <a:bodyPr wrap="square">
            <a:noAutofit/>
          </a:bodyPr>
          <a:lstStyle/>
          <a:p>
            <a:pPr marL="0" indent="0" fontAlgn="ctr">
              <a:buNone/>
            </a:pPr>
            <a:r>
              <a:rPr lang="en-US" sz="2000">
                <a:latin typeface="Huawei Sans" panose="020C0503030203020204" pitchFamily="34" charset="0"/>
                <a:ea typeface="方正兰亭黑简体" panose="02000000000000000000" pitchFamily="2" charset="-122"/>
                <a:sym typeface="Huawei Sans" panose="020C0503030203020204" pitchFamily="34" charset="0"/>
              </a:rPr>
              <a:t>After receiving routes from CEs, PEs need to independently store routes of different VPNs and solve the problem where different customers use overlapping IP address spaces.</a:t>
            </a:r>
          </a:p>
          <a:p>
            <a:pP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标题 67"/>
          <p:cNvSpPr>
            <a:spLocks noGrp="1"/>
          </p:cNvSpPr>
          <p:nvPr>
            <p:ph type="title"/>
          </p:nvPr>
        </p:nvSpPr>
        <p:spPr/>
        <p:txBody>
          <a:bodyPr wrap="square">
            <a:noAutofit/>
          </a:bodyPr>
          <a:lstStyle/>
          <a:p>
            <a:pPr fontAlgn="ctr"/>
            <a:r>
              <a:rPr lang="en-US" dirty="0">
                <a:latin typeface="Huawei Sans" panose="020C0503030203020204" pitchFamily="34" charset="0"/>
              </a:rPr>
              <a:t>Route Distribution from the Ingress PE to the Egress PE (1)</a:t>
            </a:r>
          </a:p>
        </p:txBody>
      </p:sp>
      <p:sp>
        <p:nvSpPr>
          <p:cNvPr id="4" name="圆角矩形 3"/>
          <p:cNvSpPr/>
          <p:nvPr/>
        </p:nvSpPr>
        <p:spPr>
          <a:xfrm>
            <a:off x="4103749" y="3593480"/>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4326352" y="5071437"/>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29" name="组合 28"/>
          <p:cNvGrpSpPr/>
          <p:nvPr/>
        </p:nvGrpSpPr>
        <p:grpSpPr>
          <a:xfrm>
            <a:off x="3846898" y="4144206"/>
            <a:ext cx="4513567" cy="723926"/>
            <a:chOff x="4088571" y="4424992"/>
            <a:chExt cx="4513567" cy="723926"/>
          </a:xfrm>
        </p:grpSpPr>
        <p:cxnSp>
          <p:nvCxnSpPr>
            <p:cNvPr id="6" name="直接连接符 5"/>
            <p:cNvCxnSpPr>
              <a:stCxn id="7" idx="3"/>
              <a:endCxn id="8"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067674" y="4424992"/>
              <a:ext cx="540000" cy="723926"/>
              <a:chOff x="5312873" y="4947622"/>
              <a:chExt cx="540000" cy="723926"/>
            </a:xfrm>
          </p:grpSpPr>
          <p:pic>
            <p:nvPicPr>
              <p:cNvPr id="9" name="Picture 12" descr="E:\2016.01\1.12 扁平化图标\蓝色\AR-蓝色最新-40.png"/>
              <p:cNvPicPr>
                <a:picLocks noChangeAspect="1" noChangeArrowheads="1"/>
              </p:cNvPicPr>
              <p:nvPr/>
            </p:nvPicPr>
            <p:blipFill>
              <a:blip r:embed="rId4" cstate="print"/>
              <a:srcRect/>
              <a:stretch>
                <a:fillRect/>
              </a:stretch>
            </p:blipFill>
            <p:spPr bwMode="auto">
              <a:xfrm>
                <a:off x="5312873" y="4947622"/>
                <a:ext cx="540000" cy="441818"/>
              </a:xfrm>
              <a:prstGeom prst="rect">
                <a:avLst/>
              </a:prstGeom>
              <a:noFill/>
            </p:spPr>
          </p:pic>
          <p:sp>
            <p:nvSpPr>
              <p:cNvPr id="11" name="文本框 10"/>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24" name="组合 23"/>
            <p:cNvGrpSpPr/>
            <p:nvPr/>
          </p:nvGrpSpPr>
          <p:grpSpPr>
            <a:xfrm>
              <a:off x="8062138" y="4424992"/>
              <a:ext cx="540000" cy="714804"/>
              <a:chOff x="8062138" y="4947622"/>
              <a:chExt cx="540000" cy="714804"/>
            </a:xfrm>
          </p:grpSpPr>
          <p:pic>
            <p:nvPicPr>
              <p:cNvPr id="8" name="Picture 12" descr="E:\2016.01\1.12 扁平化图标\蓝色\AR-蓝色最新-40.png"/>
              <p:cNvPicPr>
                <a:picLocks noChangeAspect="1" noChangeArrowheads="1"/>
              </p:cNvPicPr>
              <p:nvPr/>
            </p:nvPicPr>
            <p:blipFill>
              <a:blip r:embed="rId4" cstate="print"/>
              <a:srcRect/>
              <a:stretch>
                <a:fillRect/>
              </a:stretch>
            </p:blipFill>
            <p:spPr bwMode="auto">
              <a:xfrm>
                <a:off x="8062138" y="4947622"/>
                <a:ext cx="540000" cy="441818"/>
              </a:xfrm>
              <a:prstGeom prst="rect">
                <a:avLst/>
              </a:prstGeom>
              <a:noFill/>
            </p:spPr>
          </p:pic>
          <p:sp>
            <p:nvSpPr>
              <p:cNvPr id="13" name="文本框 12"/>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23" name="组合 22"/>
            <p:cNvGrpSpPr/>
            <p:nvPr/>
          </p:nvGrpSpPr>
          <p:grpSpPr>
            <a:xfrm>
              <a:off x="4088571" y="4424992"/>
              <a:ext cx="540000" cy="723926"/>
              <a:chOff x="4088571" y="4947622"/>
              <a:chExt cx="540000" cy="723926"/>
            </a:xfrm>
          </p:grpSpPr>
          <p:pic>
            <p:nvPicPr>
              <p:cNvPr id="7" name="Picture 12" descr="E:\2016.01\1.12 扁平化图标\蓝色\AR-蓝色最新-40.png"/>
              <p:cNvPicPr>
                <a:picLocks noChangeAspect="1" noChangeArrowheads="1"/>
              </p:cNvPicPr>
              <p:nvPr/>
            </p:nvPicPr>
            <p:blipFill>
              <a:blip r:embed="rId4" cstate="print"/>
              <a:srcRect/>
              <a:stretch>
                <a:fillRect/>
              </a:stretch>
            </p:blipFill>
            <p:spPr bwMode="auto">
              <a:xfrm>
                <a:off x="4088571" y="4947622"/>
                <a:ext cx="540000" cy="441818"/>
              </a:xfrm>
              <a:prstGeom prst="rect">
                <a:avLst/>
              </a:prstGeom>
              <a:noFill/>
            </p:spPr>
          </p:pic>
          <p:sp>
            <p:nvSpPr>
              <p:cNvPr id="14" name="文本框 13"/>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25" name="组合 24"/>
          <p:cNvGrpSpPr/>
          <p:nvPr/>
        </p:nvGrpSpPr>
        <p:grpSpPr>
          <a:xfrm>
            <a:off x="2123701" y="3722122"/>
            <a:ext cx="550687" cy="712575"/>
            <a:chOff x="4073209" y="4947622"/>
            <a:chExt cx="550687" cy="712575"/>
          </a:xfrm>
        </p:grpSpPr>
        <p:pic>
          <p:nvPicPr>
            <p:cNvPr id="26"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27" name="文本框 26"/>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8" name="圆角矩形 27"/>
          <p:cNvSpPr/>
          <p:nvPr/>
        </p:nvSpPr>
        <p:spPr>
          <a:xfrm>
            <a:off x="917332" y="3474548"/>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2111877" y="4803502"/>
            <a:ext cx="575533" cy="706640"/>
            <a:chOff x="4073209" y="4947622"/>
            <a:chExt cx="575533" cy="706640"/>
          </a:xfrm>
        </p:grpSpPr>
        <p:pic>
          <p:nvPicPr>
            <p:cNvPr id="31"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32" name="文本框 31"/>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33" name="圆角矩形 32"/>
          <p:cNvSpPr/>
          <p:nvPr/>
        </p:nvSpPr>
        <p:spPr>
          <a:xfrm>
            <a:off x="917332" y="4555928"/>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a:xfrm flipH="1">
            <a:off x="9366451" y="3474548"/>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a:xfrm flipH="1">
            <a:off x="9378275" y="4555928"/>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a:stCxn id="26" idx="3"/>
            <a:endCxn id="7" idx="1"/>
          </p:cNvCxnSpPr>
          <p:nvPr/>
        </p:nvCxnSpPr>
        <p:spPr>
          <a:xfrm>
            <a:off x="2663701" y="3943031"/>
            <a:ext cx="1183197"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31" idx="3"/>
            <a:endCxn id="7" idx="1"/>
          </p:cNvCxnSpPr>
          <p:nvPr/>
        </p:nvCxnSpPr>
        <p:spPr>
          <a:xfrm flipV="1">
            <a:off x="2651877" y="4365115"/>
            <a:ext cx="1195021"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8" idx="3"/>
          </p:cNvCxnSpPr>
          <p:nvPr/>
        </p:nvCxnSpPr>
        <p:spPr>
          <a:xfrm flipV="1">
            <a:off x="8360465" y="3943031"/>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8" idx="3"/>
          </p:cNvCxnSpPr>
          <p:nvPr/>
        </p:nvCxnSpPr>
        <p:spPr>
          <a:xfrm>
            <a:off x="8360465" y="4365115"/>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846770" y="3593480"/>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63" name="文本框 62"/>
          <p:cNvSpPr txBox="1"/>
          <p:nvPr/>
        </p:nvSpPr>
        <p:spPr>
          <a:xfrm>
            <a:off x="859606" y="4914913"/>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64" name="文本框 63"/>
          <p:cNvSpPr txBox="1"/>
          <p:nvPr/>
        </p:nvSpPr>
        <p:spPr>
          <a:xfrm>
            <a:off x="894600" y="411805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65" name="文本框 64"/>
          <p:cNvSpPr txBox="1"/>
          <p:nvPr/>
        </p:nvSpPr>
        <p:spPr>
          <a:xfrm>
            <a:off x="895778" y="5237586"/>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66" name="文本框 65"/>
          <p:cNvSpPr txBox="1"/>
          <p:nvPr/>
        </p:nvSpPr>
        <p:spPr>
          <a:xfrm>
            <a:off x="10037392" y="409710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67" name="文本框 66"/>
          <p:cNvSpPr txBox="1"/>
          <p:nvPr/>
        </p:nvSpPr>
        <p:spPr>
          <a:xfrm>
            <a:off x="10035373" y="5216642"/>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cxnSp>
        <p:nvCxnSpPr>
          <p:cNvPr id="71" name="直接箭头连接符 70"/>
          <p:cNvCxnSpPr/>
          <p:nvPr/>
        </p:nvCxnSpPr>
        <p:spPr>
          <a:xfrm>
            <a:off x="2833328" y="3701178"/>
            <a:ext cx="1004949" cy="395931"/>
          </a:xfrm>
          <a:prstGeom prst="straightConnector1">
            <a:avLst/>
          </a:prstGeom>
          <a:ln w="12700">
            <a:solidFill>
              <a:srgbClr val="8BC9A0"/>
            </a:solidFill>
            <a:tailEnd type="triangle"/>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rot="1298280">
            <a:off x="2835687" y="3368262"/>
            <a:ext cx="1215397" cy="461665"/>
          </a:xfrm>
          <a:prstGeom prst="rect">
            <a:avLst/>
          </a:prstGeom>
          <a:noFill/>
          <a:ln w="31750">
            <a:solidFill>
              <a:srgbClr val="8BC9A0"/>
            </a:solidFill>
          </a:ln>
        </p:spPr>
        <p:txBody>
          <a:bodyPr wrap="square" lIns="19050" tIns="19050" rIns="19050" bIns="19050" rtlCol="0" anchor="ctr">
            <a:noAutofit/>
          </a:bodyPr>
          <a:lstStyle/>
          <a:p>
            <a:pPr algn="ct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Route distribution</a:t>
            </a:r>
          </a:p>
          <a:p>
            <a:pPr algn="ct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75" name="直接箭头连接符 74"/>
          <p:cNvCxnSpPr/>
          <p:nvPr/>
        </p:nvCxnSpPr>
        <p:spPr>
          <a:xfrm rot="21140721" flipH="1">
            <a:off x="3026762" y="5066330"/>
            <a:ext cx="1004949" cy="395931"/>
          </a:xfrm>
          <a:prstGeom prst="straightConnector1">
            <a:avLst/>
          </a:prstGeom>
          <a:ln w="12700">
            <a:solidFill>
              <a:srgbClr val="00B0F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rot="19842441" flipH="1">
            <a:off x="2752824" y="4760377"/>
            <a:ext cx="1215397" cy="461665"/>
          </a:xfrm>
          <a:prstGeom prst="rect">
            <a:avLst/>
          </a:prstGeom>
          <a:noFill/>
          <a:ln w="31750">
            <a:solidFill>
              <a:srgbClr val="00B0F0"/>
            </a:solidFill>
          </a:ln>
        </p:spPr>
        <p:txBody>
          <a:bodyPr wrap="square" lIns="19050" tIns="19050" rIns="19050" bIns="19050" rtlCol="0" anchor="ctr">
            <a:noAutofit/>
          </a:bodyPr>
          <a:lstStyle/>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Route distribution</a:t>
            </a:r>
          </a:p>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82" name="Text Box 19"/>
          <p:cNvSpPr txBox="1">
            <a:spLocks noChangeArrowheads="1"/>
          </p:cNvSpPr>
          <p:nvPr/>
        </p:nvSpPr>
        <p:spPr bwMode="auto">
          <a:xfrm>
            <a:off x="4233071" y="2869642"/>
            <a:ext cx="3528731" cy="523220"/>
          </a:xfrm>
          <a:prstGeom prst="rect">
            <a:avLst/>
          </a:prstGeom>
          <a:solidFill>
            <a:srgbClr val="EC7061"/>
          </a:solidFill>
          <a:ln w="19050">
            <a:solidFill>
              <a:srgbClr val="EC7061"/>
            </a:solidFill>
            <a:miter lim="800000"/>
            <a:headEnd/>
            <a:tailEnd/>
          </a:ln>
          <a:effectLst/>
          <a:extLst/>
        </p:spPr>
        <p:txBody>
          <a:bodyPr wrap="square" lIns="19050" tIns="19050" rIns="19050" bIns="19050"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 received identical routes of two VPN customers. How can I distinguish them?</a:t>
            </a:r>
          </a:p>
        </p:txBody>
      </p:sp>
      <p:cxnSp>
        <p:nvCxnSpPr>
          <p:cNvPr id="83" name="直接连接符 82"/>
          <p:cNvCxnSpPr>
            <a:stCxn id="82" idx="2"/>
            <a:endCxn id="7" idx="0"/>
          </p:cNvCxnSpPr>
          <p:nvPr/>
        </p:nvCxnSpPr>
        <p:spPr>
          <a:xfrm flipH="1">
            <a:off x="4116898" y="3392862"/>
            <a:ext cx="1880539" cy="75134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9493131" y="3722122"/>
            <a:ext cx="540000" cy="723926"/>
            <a:chOff x="4073209" y="4947622"/>
            <a:chExt cx="540000" cy="723926"/>
          </a:xfrm>
        </p:grpSpPr>
        <p:pic>
          <p:nvPicPr>
            <p:cNvPr id="51"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53" name="文本框 52"/>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4" name="组合 53"/>
          <p:cNvGrpSpPr/>
          <p:nvPr/>
        </p:nvGrpSpPr>
        <p:grpSpPr>
          <a:xfrm>
            <a:off x="9504955" y="4803502"/>
            <a:ext cx="552270" cy="723926"/>
            <a:chOff x="4060939" y="4947622"/>
            <a:chExt cx="552270" cy="723926"/>
          </a:xfrm>
        </p:grpSpPr>
        <p:pic>
          <p:nvPicPr>
            <p:cNvPr id="55"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56" name="文本框 55"/>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custDataLst>
      <p:tags r:id="rId1"/>
    </p:custDataLst>
    <p:extLst>
      <p:ext uri="{BB962C8B-B14F-4D97-AF65-F5344CB8AC3E}">
        <p14:creationId xmlns:p14="http://schemas.microsoft.com/office/powerpoint/2010/main" val="3033512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inVertical)">
                                      <p:cBhvr>
                                        <p:cTn id="7" dur="500"/>
                                        <p:tgtEl>
                                          <p:spTgt spid="8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barn(inVertical)">
                                      <p:cBhvr>
                                        <p:cTn id="1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VRF</a:t>
            </a:r>
          </a:p>
        </p:txBody>
      </p:sp>
      <p:sp>
        <p:nvSpPr>
          <p:cNvPr id="3" name="文本占位符 2"/>
          <p:cNvSpPr>
            <a:spLocks noGrp="1"/>
          </p:cNvSpPr>
          <p:nvPr>
            <p:ph type="body" sz="quarter" idx="4294967295"/>
          </p:nvPr>
        </p:nvSpPr>
        <p:spPr>
          <a:xfrm>
            <a:off x="468317" y="1233488"/>
            <a:ext cx="11276183" cy="912812"/>
          </a:xfrm>
        </p:spPr>
        <p:txBody>
          <a:bodyPr wrap="square">
            <a:noAutofit/>
          </a:bodyPr>
          <a:lstStyle/>
          <a:p>
            <a:pPr marL="0" indent="0" fontAlgn="ctr">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Virtual routing and forwarding (VRF), also called VPN instance, is a key technology in the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architecture. Each VRF uses independent routing and forwarding entries to logically isolate VPNs.</a:t>
            </a:r>
          </a:p>
        </p:txBody>
      </p:sp>
      <p:sp>
        <p:nvSpPr>
          <p:cNvPr id="4" name="圆角矩形 3"/>
          <p:cNvSpPr/>
          <p:nvPr/>
        </p:nvSpPr>
        <p:spPr>
          <a:xfrm>
            <a:off x="4103749" y="4217735"/>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4335144" y="5695691"/>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6" name="组合 5"/>
          <p:cNvGrpSpPr/>
          <p:nvPr/>
        </p:nvGrpSpPr>
        <p:grpSpPr>
          <a:xfrm>
            <a:off x="3846898" y="4768461"/>
            <a:ext cx="4513567" cy="723926"/>
            <a:chOff x="4088571" y="4424992"/>
            <a:chExt cx="4513567" cy="723926"/>
          </a:xfrm>
        </p:grpSpPr>
        <p:cxnSp>
          <p:nvCxnSpPr>
            <p:cNvPr id="7" name="直接连接符 6"/>
            <p:cNvCxnSpPr>
              <a:stCxn id="11" idx="3"/>
              <a:endCxn id="13"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6" name="文本框 15"/>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4" name="文本框 13"/>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2" name="文本框 11"/>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p:cNvGrpSpPr/>
          <p:nvPr/>
        </p:nvGrpSpPr>
        <p:grpSpPr>
          <a:xfrm>
            <a:off x="2158869" y="4346377"/>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19" name="文本框 18"/>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a:xfrm>
            <a:off x="2147045" y="5427757"/>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3" name="文本框 22"/>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a:xfrm>
            <a:off x="952500"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a:xfrm flipH="1">
            <a:off x="9378275"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8" idx="3"/>
            <a:endCxn id="11" idx="1"/>
          </p:cNvCxnSpPr>
          <p:nvPr/>
        </p:nvCxnSpPr>
        <p:spPr>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2" idx="3"/>
            <a:endCxn id="11" idx="1"/>
          </p:cNvCxnSpPr>
          <p:nvPr/>
        </p:nvCxnSpPr>
        <p:spPr>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3"/>
          </p:cNvCxnSpPr>
          <p:nvPr/>
        </p:nvCxnSpPr>
        <p:spPr>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3"/>
          </p:cNvCxnSpPr>
          <p:nvPr/>
        </p:nvCxnSpPr>
        <p:spPr>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8" name="文本框 37"/>
          <p:cNvSpPr txBox="1"/>
          <p:nvPr/>
        </p:nvSpPr>
        <p:spPr>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9" name="文本框 38"/>
          <p:cNvSpPr txBox="1"/>
          <p:nvPr/>
        </p:nvSpPr>
        <p:spPr>
          <a:xfrm>
            <a:off x="903393" y="4759892"/>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0" name="文本框 39"/>
          <p:cNvSpPr txBox="1"/>
          <p:nvPr/>
        </p:nvSpPr>
        <p:spPr>
          <a:xfrm>
            <a:off x="904571" y="5879425"/>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1" name="文本框 40"/>
          <p:cNvSpPr txBox="1"/>
          <p:nvPr/>
        </p:nvSpPr>
        <p:spPr>
          <a:xfrm>
            <a:off x="10002224" y="4738948"/>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42" name="文本框 41"/>
          <p:cNvSpPr txBox="1"/>
          <p:nvPr/>
        </p:nvSpPr>
        <p:spPr>
          <a:xfrm>
            <a:off x="10000205" y="5858481"/>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sp>
        <p:nvSpPr>
          <p:cNvPr id="71" name="圆角矩形 70"/>
          <p:cNvSpPr/>
          <p:nvPr/>
        </p:nvSpPr>
        <p:spPr>
          <a:xfrm>
            <a:off x="4089806" y="2295640"/>
            <a:ext cx="4000659" cy="1855470"/>
          </a:xfrm>
          <a:prstGeom prst="roundRect">
            <a:avLst>
              <a:gd name="adj" fmla="val 2303"/>
            </a:avLst>
          </a:prstGeom>
          <a:solidFill>
            <a:srgbClr val="FFFFC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spcBef>
                <a:spcPts val="0"/>
              </a:spcBef>
              <a:spcAft>
                <a:spcPts val="0"/>
              </a:spcAft>
            </a:pPr>
            <a:endParaRPr lang="zh-CN" altLang="en-US" sz="1600" i="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a:xfrm>
            <a:off x="3848289" y="4102126"/>
            <a:ext cx="4220977" cy="660400"/>
          </a:xfrm>
          <a:custGeom>
            <a:avLst/>
            <a:gdLst>
              <a:gd name="connsiteX0" fmla="*/ 0 w 1376177"/>
              <a:gd name="connsiteY0" fmla="*/ 0 h 762000"/>
              <a:gd name="connsiteX1" fmla="*/ 1376177 w 1376177"/>
              <a:gd name="connsiteY1" fmla="*/ 0 h 762000"/>
              <a:gd name="connsiteX2" fmla="*/ 1376177 w 1376177"/>
              <a:gd name="connsiteY2" fmla="*/ 762000 h 762000"/>
              <a:gd name="connsiteX3" fmla="*/ 0 w 1376177"/>
              <a:gd name="connsiteY3" fmla="*/ 762000 h 762000"/>
              <a:gd name="connsiteX4" fmla="*/ 0 w 1376177"/>
              <a:gd name="connsiteY4" fmla="*/ 0 h 762000"/>
              <a:gd name="connsiteX0" fmla="*/ 228600 w 1604777"/>
              <a:gd name="connsiteY0" fmla="*/ 0 h 774700"/>
              <a:gd name="connsiteX1" fmla="*/ 1604777 w 1604777"/>
              <a:gd name="connsiteY1" fmla="*/ 0 h 774700"/>
              <a:gd name="connsiteX2" fmla="*/ 1604777 w 1604777"/>
              <a:gd name="connsiteY2" fmla="*/ 762000 h 774700"/>
              <a:gd name="connsiteX3" fmla="*/ 0 w 1604777"/>
              <a:gd name="connsiteY3" fmla="*/ 774700 h 774700"/>
              <a:gd name="connsiteX4" fmla="*/ 228600 w 1604777"/>
              <a:gd name="connsiteY4" fmla="*/ 0 h 774700"/>
              <a:gd name="connsiteX0" fmla="*/ 228600 w 1604777"/>
              <a:gd name="connsiteY0" fmla="*/ 0 h 774700"/>
              <a:gd name="connsiteX1" fmla="*/ 1604777 w 1604777"/>
              <a:gd name="connsiteY1" fmla="*/ 0 h 774700"/>
              <a:gd name="connsiteX2" fmla="*/ 487177 w 1604777"/>
              <a:gd name="connsiteY2" fmla="*/ 762000 h 774700"/>
              <a:gd name="connsiteX3" fmla="*/ 0 w 1604777"/>
              <a:gd name="connsiteY3" fmla="*/ 774700 h 774700"/>
              <a:gd name="connsiteX4" fmla="*/ 228600 w 1604777"/>
              <a:gd name="connsiteY4" fmla="*/ 0 h 774700"/>
              <a:gd name="connsiteX0" fmla="*/ 228600 w 4195577"/>
              <a:gd name="connsiteY0" fmla="*/ 0 h 774700"/>
              <a:gd name="connsiteX1" fmla="*/ 4195577 w 4195577"/>
              <a:gd name="connsiteY1" fmla="*/ 114300 h 774700"/>
              <a:gd name="connsiteX2" fmla="*/ 487177 w 4195577"/>
              <a:gd name="connsiteY2" fmla="*/ 762000 h 774700"/>
              <a:gd name="connsiteX3" fmla="*/ 0 w 4195577"/>
              <a:gd name="connsiteY3" fmla="*/ 774700 h 774700"/>
              <a:gd name="connsiteX4" fmla="*/ 228600 w 4195577"/>
              <a:gd name="connsiteY4" fmla="*/ 0 h 774700"/>
              <a:gd name="connsiteX0" fmla="*/ 228600 w 4195577"/>
              <a:gd name="connsiteY0" fmla="*/ 203200 h 660400"/>
              <a:gd name="connsiteX1" fmla="*/ 4195577 w 4195577"/>
              <a:gd name="connsiteY1" fmla="*/ 0 h 660400"/>
              <a:gd name="connsiteX2" fmla="*/ 487177 w 4195577"/>
              <a:gd name="connsiteY2" fmla="*/ 647700 h 660400"/>
              <a:gd name="connsiteX3" fmla="*/ 0 w 4195577"/>
              <a:gd name="connsiteY3" fmla="*/ 660400 h 660400"/>
              <a:gd name="connsiteX4" fmla="*/ 228600 w 4195577"/>
              <a:gd name="connsiteY4" fmla="*/ 203200 h 660400"/>
              <a:gd name="connsiteX0" fmla="*/ 292100 w 4195577"/>
              <a:gd name="connsiteY0" fmla="*/ 38100 h 660400"/>
              <a:gd name="connsiteX1" fmla="*/ 4195577 w 4195577"/>
              <a:gd name="connsiteY1" fmla="*/ 0 h 660400"/>
              <a:gd name="connsiteX2" fmla="*/ 487177 w 4195577"/>
              <a:gd name="connsiteY2" fmla="*/ 647700 h 660400"/>
              <a:gd name="connsiteX3" fmla="*/ 0 w 4195577"/>
              <a:gd name="connsiteY3" fmla="*/ 660400 h 660400"/>
              <a:gd name="connsiteX4" fmla="*/ 292100 w 4195577"/>
              <a:gd name="connsiteY4" fmla="*/ 38100 h 660400"/>
              <a:gd name="connsiteX0" fmla="*/ 279400 w 4195577"/>
              <a:gd name="connsiteY0" fmla="*/ 25400 h 660400"/>
              <a:gd name="connsiteX1" fmla="*/ 4195577 w 4195577"/>
              <a:gd name="connsiteY1" fmla="*/ 0 h 660400"/>
              <a:gd name="connsiteX2" fmla="*/ 487177 w 4195577"/>
              <a:gd name="connsiteY2" fmla="*/ 647700 h 660400"/>
              <a:gd name="connsiteX3" fmla="*/ 0 w 4195577"/>
              <a:gd name="connsiteY3" fmla="*/ 660400 h 660400"/>
              <a:gd name="connsiteX4" fmla="*/ 279400 w 4195577"/>
              <a:gd name="connsiteY4" fmla="*/ 25400 h 660400"/>
              <a:gd name="connsiteX0" fmla="*/ 279400 w 4220977"/>
              <a:gd name="connsiteY0" fmla="*/ 25400 h 660400"/>
              <a:gd name="connsiteX1" fmla="*/ 4220977 w 4220977"/>
              <a:gd name="connsiteY1" fmla="*/ 0 h 660400"/>
              <a:gd name="connsiteX2" fmla="*/ 487177 w 4220977"/>
              <a:gd name="connsiteY2" fmla="*/ 647700 h 660400"/>
              <a:gd name="connsiteX3" fmla="*/ 0 w 4220977"/>
              <a:gd name="connsiteY3" fmla="*/ 660400 h 660400"/>
              <a:gd name="connsiteX4" fmla="*/ 279400 w 4220977"/>
              <a:gd name="connsiteY4" fmla="*/ 25400 h 66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0977" h="660400">
                <a:moveTo>
                  <a:pt x="279400" y="25400"/>
                </a:moveTo>
                <a:lnTo>
                  <a:pt x="4220977" y="0"/>
                </a:lnTo>
                <a:lnTo>
                  <a:pt x="487177" y="647700"/>
                </a:lnTo>
                <a:lnTo>
                  <a:pt x="0" y="660400"/>
                </a:lnTo>
                <a:lnTo>
                  <a:pt x="279400" y="25400"/>
                </a:lnTo>
                <a:close/>
              </a:path>
            </a:pathLst>
          </a:custGeom>
          <a:gradFill>
            <a:gsLst>
              <a:gs pos="1000">
                <a:srgbClr val="FFD17D"/>
              </a:gs>
              <a:gs pos="100000">
                <a:sysClr val="window" lastClr="FFFFFF">
                  <a:alpha val="0"/>
                </a:sys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rot="1345523">
            <a:off x="3083988" y="4598495"/>
            <a:ext cx="776175" cy="276999"/>
          </a:xfrm>
          <a:prstGeom prst="rect">
            <a:avLst/>
          </a:prstGeom>
          <a:noFill/>
        </p:spPr>
        <p:txBody>
          <a:bodyPr wrap="square" rtlCol="0">
            <a:noAutofit/>
          </a:bodyPr>
          <a:lstStyle/>
          <a:p>
            <a:pP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GE0/0/0</a:t>
            </a:r>
          </a:p>
        </p:txBody>
      </p:sp>
      <p:sp>
        <p:nvSpPr>
          <p:cNvPr id="78" name="文本框 77"/>
          <p:cNvSpPr txBox="1"/>
          <p:nvPr/>
        </p:nvSpPr>
        <p:spPr>
          <a:xfrm rot="19865385">
            <a:off x="3001840" y="5004086"/>
            <a:ext cx="776175" cy="276999"/>
          </a:xfrm>
          <a:prstGeom prst="rect">
            <a:avLst/>
          </a:prstGeom>
          <a:noFill/>
        </p:spPr>
        <p:txBody>
          <a:bodyPr wrap="square" rtlCol="0">
            <a:noAutofit/>
          </a:bodyPr>
          <a:lstStyle/>
          <a:p>
            <a:pP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80" name="AutoShape 2"/>
          <p:cNvSpPr>
            <a:spLocks noChangeArrowheads="1"/>
          </p:cNvSpPr>
          <p:nvPr/>
        </p:nvSpPr>
        <p:spPr bwMode="auto">
          <a:xfrm>
            <a:off x="4241575" y="2432147"/>
            <a:ext cx="3618108" cy="1582456"/>
          </a:xfrm>
          <a:prstGeom prst="roundRect">
            <a:avLst>
              <a:gd name="adj" fmla="val 16667"/>
            </a:avLst>
          </a:prstGeom>
          <a:noFill/>
          <a:ln w="3175" algn="ctr">
            <a:solidFill>
              <a:srgbClr val="006699"/>
            </a:solidFill>
            <a:prstDash val="lg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AutoShape 4"/>
          <p:cNvSpPr>
            <a:spLocks noChangeArrowheads="1"/>
          </p:cNvSpPr>
          <p:nvPr/>
        </p:nvSpPr>
        <p:spPr bwMode="auto">
          <a:xfrm>
            <a:off x="4411097" y="2492811"/>
            <a:ext cx="1735741" cy="660413"/>
          </a:xfrm>
          <a:prstGeom prst="roundRect">
            <a:avLst>
              <a:gd name="adj" fmla="val 16667"/>
            </a:avLst>
          </a:prstGeom>
          <a:solidFill>
            <a:schemeClr val="bg1"/>
          </a:solidFill>
          <a:ln w="31750" algn="ctr">
            <a:solidFill>
              <a:srgbClr val="8BC9A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AutoShape 5"/>
          <p:cNvSpPr>
            <a:spLocks noChangeArrowheads="1"/>
          </p:cNvSpPr>
          <p:nvPr/>
        </p:nvSpPr>
        <p:spPr bwMode="auto">
          <a:xfrm>
            <a:off x="4411097" y="3230748"/>
            <a:ext cx="1735741" cy="660413"/>
          </a:xfrm>
          <a:prstGeom prst="roundRect">
            <a:avLst>
              <a:gd name="adj" fmla="val 16667"/>
            </a:avLst>
          </a:prstGeom>
          <a:solidFill>
            <a:schemeClr val="bg1"/>
          </a:solidFill>
          <a:ln w="31750" algn="ctr">
            <a:solidFill>
              <a:srgbClr val="00B0F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AutoShape 6"/>
          <p:cNvSpPr>
            <a:spLocks noChangeArrowheads="1"/>
          </p:cNvSpPr>
          <p:nvPr/>
        </p:nvSpPr>
        <p:spPr bwMode="auto">
          <a:xfrm>
            <a:off x="6356421" y="2499086"/>
            <a:ext cx="1354236" cy="1403442"/>
          </a:xfrm>
          <a:prstGeom prst="roundRect">
            <a:avLst>
              <a:gd name="adj" fmla="val 16667"/>
            </a:avLst>
          </a:prstGeom>
          <a:solidFill>
            <a:schemeClr val="bg1"/>
          </a:solidFill>
          <a:ln w="31750" algn="ctr">
            <a:solidFill>
              <a:srgbClr val="80808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defTabSz="784225" fontAlgn="base">
              <a:defRPr>
                <a:solidFill>
                  <a:schemeClr val="tx1"/>
                </a:solidFill>
                <a:latin typeface="Arial" panose="020B0604020202020204" pitchFamily="34" charset="0"/>
                <a:ea typeface="宋体" panose="02010600030101010101" pitchFamily="2" charset="-122"/>
              </a:defRPr>
            </a:lvl1pPr>
            <a:lvl2pPr defTabSz="784225" fontAlgn="base">
              <a:defRPr>
                <a:solidFill>
                  <a:schemeClr val="tx1"/>
                </a:solidFill>
                <a:latin typeface="Arial" panose="020B0604020202020204" pitchFamily="34" charset="0"/>
                <a:ea typeface="宋体" panose="02010600030101010101" pitchFamily="2" charset="-122"/>
              </a:defRPr>
            </a:lvl2pPr>
            <a:lvl3pPr defTabSz="784225" fontAlgn="base">
              <a:defRPr>
                <a:solidFill>
                  <a:schemeClr val="tx1"/>
                </a:solidFill>
                <a:latin typeface="Arial" panose="020B0604020202020204" pitchFamily="34" charset="0"/>
                <a:ea typeface="宋体" panose="02010600030101010101" pitchFamily="2" charset="-122"/>
              </a:defRPr>
            </a:lvl3pPr>
            <a:lvl4pPr defTabSz="784225" fontAlgn="base">
              <a:defRPr>
                <a:solidFill>
                  <a:schemeClr val="tx1"/>
                </a:solidFill>
                <a:latin typeface="Arial" panose="020B0604020202020204" pitchFamily="34" charset="0"/>
                <a:ea typeface="宋体" panose="02010600030101010101" pitchFamily="2" charset="-122"/>
              </a:defRPr>
            </a:lvl4pPr>
            <a:lvl5pPr defTabSz="784225" fontAlgn="base">
              <a:defRPr>
                <a:solidFill>
                  <a:schemeClr val="tx1"/>
                </a:solidFill>
                <a:latin typeface="Arial" panose="020B0604020202020204" pitchFamily="34" charset="0"/>
                <a:ea typeface="宋体" panose="02010600030101010101" pitchFamily="2" charset="-122"/>
              </a:defRPr>
            </a:lvl5pPr>
            <a:lvl6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defTabSz="78422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ctr" hangingPunct="0"/>
            <a:r>
              <a:rPr lang="en-US" sz="1600" dirty="0">
                <a:latin typeface="Huawei Sans" panose="020C0503030203020204" pitchFamily="34" charset="0"/>
                <a:ea typeface="方正兰亭黑简体" panose="02000000000000000000" pitchFamily="2" charset="-122"/>
                <a:sym typeface="Huawei Sans" panose="020C0503030203020204" pitchFamily="34" charset="0"/>
              </a:rPr>
              <a:t>Public Network Routing Table</a:t>
            </a:r>
          </a:p>
        </p:txBody>
      </p:sp>
      <p:sp>
        <p:nvSpPr>
          <p:cNvPr id="84" name="文本框 83"/>
          <p:cNvSpPr txBox="1"/>
          <p:nvPr/>
        </p:nvSpPr>
        <p:spPr>
          <a:xfrm>
            <a:off x="4433461" y="2472709"/>
            <a:ext cx="1673428" cy="276999"/>
          </a:xfrm>
          <a:prstGeom prst="rect">
            <a:avLst/>
          </a:prstGeom>
          <a:noFill/>
        </p:spPr>
        <p:txBody>
          <a:bodyPr wrap="square" rtlCol="0">
            <a:noAutofit/>
          </a:bodyPr>
          <a:lstStyle/>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VPNX Routing Table</a:t>
            </a:r>
          </a:p>
        </p:txBody>
      </p:sp>
      <p:sp>
        <p:nvSpPr>
          <p:cNvPr id="85" name="文本框 84"/>
          <p:cNvSpPr txBox="1"/>
          <p:nvPr/>
        </p:nvSpPr>
        <p:spPr>
          <a:xfrm>
            <a:off x="4436043" y="3209257"/>
            <a:ext cx="1668264" cy="276999"/>
          </a:xfrm>
          <a:prstGeom prst="rect">
            <a:avLst/>
          </a:prstGeom>
          <a:noFill/>
        </p:spPr>
        <p:txBody>
          <a:bodyPr wrap="square" rtlCol="0">
            <a:noAutofit/>
          </a:bodyPr>
          <a:lstStyle/>
          <a:p>
            <a:pPr algn="ct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VPNY Routing Table</a:t>
            </a:r>
          </a:p>
        </p:txBody>
      </p:sp>
      <p:sp>
        <p:nvSpPr>
          <p:cNvPr id="86" name="文本框 85"/>
          <p:cNvSpPr txBox="1"/>
          <p:nvPr/>
        </p:nvSpPr>
        <p:spPr>
          <a:xfrm>
            <a:off x="4411097" y="2690266"/>
            <a:ext cx="1945324" cy="430887"/>
          </a:xfrm>
          <a:prstGeom prst="rect">
            <a:avLst/>
          </a:prstGeom>
          <a:noFill/>
        </p:spPr>
        <p:txBody>
          <a:bodyPr wrap="square" rtlCol="0">
            <a:noAutofit/>
          </a:body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Destination/Mask  </a:t>
            </a: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192.168.1.0/24   </a:t>
            </a: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   GE0/0/0</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4411097" y="3410676"/>
            <a:ext cx="1810625" cy="430887"/>
          </a:xfrm>
          <a:prstGeom prst="rect">
            <a:avLst/>
          </a:prstGeom>
          <a:noFill/>
        </p:spPr>
        <p:txBody>
          <a:bodyPr wrap="square" rtlCol="0">
            <a:noAutofit/>
          </a:bodyPr>
          <a:lstStyle/>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Destination/Mask  </a:t>
            </a: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192.168.1.0/24   </a:t>
            </a:r>
            <a:r>
              <a:rPr lang="en-US" sz="1000" dirty="0" smtClean="0">
                <a:latin typeface="Huawei Sans" panose="020C0503030203020204" pitchFamily="34" charset="0"/>
                <a:ea typeface="方正兰亭黑简体" panose="02000000000000000000" pitchFamily="2" charset="-122"/>
                <a:sym typeface="Huawei Sans" panose="020C0503030203020204" pitchFamily="34" charset="0"/>
              </a:rPr>
              <a:t>    GE0/0/1</a:t>
            </a:r>
            <a:endParaRPr lang="en-US"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a:xfrm>
            <a:off x="8041091" y="3605320"/>
            <a:ext cx="233429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Note: Only key items in VPN routing tables are displayed.</a:t>
            </a:r>
          </a:p>
        </p:txBody>
      </p:sp>
      <p:grpSp>
        <p:nvGrpSpPr>
          <p:cNvPr id="56" name="组合 55"/>
          <p:cNvGrpSpPr/>
          <p:nvPr/>
        </p:nvGrpSpPr>
        <p:grpSpPr>
          <a:xfrm>
            <a:off x="9493131" y="4346377"/>
            <a:ext cx="540000" cy="723926"/>
            <a:chOff x="4073209" y="4947622"/>
            <a:chExt cx="540000" cy="723926"/>
          </a:xfrm>
        </p:grpSpPr>
        <p:pic>
          <p:nvPicPr>
            <p:cNvPr id="57"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58" name="文本框 57"/>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9" name="组合 58"/>
          <p:cNvGrpSpPr/>
          <p:nvPr/>
        </p:nvGrpSpPr>
        <p:grpSpPr>
          <a:xfrm>
            <a:off x="9504955" y="5427757"/>
            <a:ext cx="552270" cy="723926"/>
            <a:chOff x="4060939" y="4947622"/>
            <a:chExt cx="552270" cy="723926"/>
          </a:xfrm>
        </p:grpSpPr>
        <p:pic>
          <p:nvPicPr>
            <p:cNvPr id="6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61" name="文本框 60"/>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186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ppt_x"/>
                                          </p:val>
                                        </p:tav>
                                        <p:tav tm="100000">
                                          <p:val>
                                            <p:strVal val="#ppt_x"/>
                                          </p:val>
                                        </p:tav>
                                      </p:tavLst>
                                    </p:anim>
                                    <p:anim calcmode="lin" valueType="num">
                                      <p:cBhvr additive="base">
                                        <p:cTn id="8" dur="500" fill="hold"/>
                                        <p:tgtEl>
                                          <p:spTgt spid="7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ppt_x"/>
                                          </p:val>
                                        </p:tav>
                                        <p:tav tm="100000">
                                          <p:val>
                                            <p:strVal val="#ppt_x"/>
                                          </p:val>
                                        </p:tav>
                                      </p:tavLst>
                                    </p:anim>
                                    <p:anim calcmode="lin" valueType="num">
                                      <p:cBhvr additive="base">
                                        <p:cTn id="12" dur="500" fill="hold"/>
                                        <p:tgtEl>
                                          <p:spTgt spid="8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500" fill="hold"/>
                                        <p:tgtEl>
                                          <p:spTgt spid="81"/>
                                        </p:tgtEl>
                                        <p:attrNameLst>
                                          <p:attrName>ppt_x</p:attrName>
                                        </p:attrNameLst>
                                      </p:cBhvr>
                                      <p:tavLst>
                                        <p:tav tm="0">
                                          <p:val>
                                            <p:strVal val="#ppt_x"/>
                                          </p:val>
                                        </p:tav>
                                        <p:tav tm="100000">
                                          <p:val>
                                            <p:strVal val="#ppt_x"/>
                                          </p:val>
                                        </p:tav>
                                      </p:tavLst>
                                    </p:anim>
                                    <p:anim calcmode="lin" valueType="num">
                                      <p:cBhvr additive="base">
                                        <p:cTn id="16" dur="500" fill="hold"/>
                                        <p:tgtEl>
                                          <p:spTgt spid="8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fill="hold"/>
                                        <p:tgtEl>
                                          <p:spTgt spid="83"/>
                                        </p:tgtEl>
                                        <p:attrNameLst>
                                          <p:attrName>ppt_x</p:attrName>
                                        </p:attrNameLst>
                                      </p:cBhvr>
                                      <p:tavLst>
                                        <p:tav tm="0">
                                          <p:val>
                                            <p:strVal val="#ppt_x"/>
                                          </p:val>
                                        </p:tav>
                                        <p:tav tm="100000">
                                          <p:val>
                                            <p:strVal val="#ppt_x"/>
                                          </p:val>
                                        </p:tav>
                                      </p:tavLst>
                                    </p:anim>
                                    <p:anim calcmode="lin" valueType="num">
                                      <p:cBhvr additive="base">
                                        <p:cTn id="24" dur="500" fill="hold"/>
                                        <p:tgtEl>
                                          <p:spTgt spid="8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additive="base">
                                        <p:cTn id="27" dur="500" fill="hold"/>
                                        <p:tgtEl>
                                          <p:spTgt spid="84"/>
                                        </p:tgtEl>
                                        <p:attrNameLst>
                                          <p:attrName>ppt_x</p:attrName>
                                        </p:attrNameLst>
                                      </p:cBhvr>
                                      <p:tavLst>
                                        <p:tav tm="0">
                                          <p:val>
                                            <p:strVal val="#ppt_x"/>
                                          </p:val>
                                        </p:tav>
                                        <p:tav tm="100000">
                                          <p:val>
                                            <p:strVal val="#ppt_x"/>
                                          </p:val>
                                        </p:tav>
                                      </p:tavLst>
                                    </p:anim>
                                    <p:anim calcmode="lin" valueType="num">
                                      <p:cBhvr additive="base">
                                        <p:cTn id="28" dur="500" fill="hold"/>
                                        <p:tgtEl>
                                          <p:spTgt spid="8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fill="hold"/>
                                        <p:tgtEl>
                                          <p:spTgt spid="85"/>
                                        </p:tgtEl>
                                        <p:attrNameLst>
                                          <p:attrName>ppt_x</p:attrName>
                                        </p:attrNameLst>
                                      </p:cBhvr>
                                      <p:tavLst>
                                        <p:tav tm="0">
                                          <p:val>
                                            <p:strVal val="#ppt_x"/>
                                          </p:val>
                                        </p:tav>
                                        <p:tav tm="100000">
                                          <p:val>
                                            <p:strVal val="#ppt_x"/>
                                          </p:val>
                                        </p:tav>
                                      </p:tavLst>
                                    </p:anim>
                                    <p:anim calcmode="lin" valueType="num">
                                      <p:cBhvr additive="base">
                                        <p:cTn id="32" dur="50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anim calcmode="lin" valueType="num">
                                      <p:cBhvr additive="base">
                                        <p:cTn id="35" dur="500" fill="hold"/>
                                        <p:tgtEl>
                                          <p:spTgt spid="86"/>
                                        </p:tgtEl>
                                        <p:attrNameLst>
                                          <p:attrName>ppt_x</p:attrName>
                                        </p:attrNameLst>
                                      </p:cBhvr>
                                      <p:tavLst>
                                        <p:tav tm="0">
                                          <p:val>
                                            <p:strVal val="#ppt_x"/>
                                          </p:val>
                                        </p:tav>
                                        <p:tav tm="100000">
                                          <p:val>
                                            <p:strVal val="#ppt_x"/>
                                          </p:val>
                                        </p:tav>
                                      </p:tavLst>
                                    </p:anim>
                                    <p:anim calcmode="lin" valueType="num">
                                      <p:cBhvr additive="base">
                                        <p:cTn id="36" dur="500" fill="hold"/>
                                        <p:tgtEl>
                                          <p:spTgt spid="8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7"/>
                                        </p:tgtEl>
                                        <p:attrNameLst>
                                          <p:attrName>style.visibility</p:attrName>
                                        </p:attrNameLst>
                                      </p:cBhvr>
                                      <p:to>
                                        <p:strVal val="visible"/>
                                      </p:to>
                                    </p:set>
                                    <p:anim calcmode="lin" valueType="num">
                                      <p:cBhvr additive="base">
                                        <p:cTn id="39" dur="500" fill="hold"/>
                                        <p:tgtEl>
                                          <p:spTgt spid="87"/>
                                        </p:tgtEl>
                                        <p:attrNameLst>
                                          <p:attrName>ppt_x</p:attrName>
                                        </p:attrNameLst>
                                      </p:cBhvr>
                                      <p:tavLst>
                                        <p:tav tm="0">
                                          <p:val>
                                            <p:strVal val="#ppt_x"/>
                                          </p:val>
                                        </p:tav>
                                        <p:tav tm="100000">
                                          <p:val>
                                            <p:strVal val="#ppt_x"/>
                                          </p:val>
                                        </p:tav>
                                      </p:tavLst>
                                    </p:anim>
                                    <p:anim calcmode="lin" valueType="num">
                                      <p:cBhvr additive="base">
                                        <p:cTn id="40" dur="500" fill="hold"/>
                                        <p:tgtEl>
                                          <p:spTgt spid="8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ppt_x"/>
                                          </p:val>
                                        </p:tav>
                                        <p:tav tm="100000">
                                          <p:val>
                                            <p:strVal val="#ppt_x"/>
                                          </p:val>
                                        </p:tav>
                                      </p:tavLst>
                                    </p:anim>
                                    <p:anim calcmode="lin" valueType="num">
                                      <p:cBhvr additive="base">
                                        <p:cTn id="44" dur="500" fill="hold"/>
                                        <p:tgtEl>
                                          <p:spTgt spid="8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ppt_x"/>
                                          </p:val>
                                        </p:tav>
                                        <p:tav tm="100000">
                                          <p:val>
                                            <p:strVal val="#ppt_x"/>
                                          </p:val>
                                        </p:tav>
                                      </p:tavLst>
                                    </p:anim>
                                    <p:anim calcmode="lin" valueType="num">
                                      <p:cBhvr additive="base">
                                        <p:cTn id="48"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6" grpId="0" animBg="1"/>
      <p:bldP spid="80" grpId="0" animBg="1"/>
      <p:bldP spid="81" grpId="0" animBg="1"/>
      <p:bldP spid="82" grpId="0" animBg="1"/>
      <p:bldP spid="83" grpId="0" animBg="1"/>
      <p:bldP spid="84" grpId="0"/>
      <p:bldP spid="85" grpId="0"/>
      <p:bldP spid="86" grpId="0"/>
      <p:bldP spid="87" grpId="0"/>
      <p:bldP spid="8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RD</a:t>
            </a:r>
          </a:p>
        </p:txBody>
      </p:sp>
      <p:sp>
        <p:nvSpPr>
          <p:cNvPr id="3" name="文本占位符 2"/>
          <p:cNvSpPr>
            <a:spLocks noGrp="1"/>
          </p:cNvSpPr>
          <p:nvPr>
            <p:ph type="body" sz="quarter" idx="4294967295"/>
          </p:nvPr>
        </p:nvSpPr>
        <p:spPr>
          <a:xfrm>
            <a:off x="468317" y="1233488"/>
            <a:ext cx="11276183" cy="2144712"/>
          </a:xfrm>
        </p:spPr>
        <p:txBody>
          <a:bodyPr wrap="square">
            <a:noAutofit/>
          </a:bodyPr>
          <a:lstStyle/>
          <a:p>
            <a:pPr marL="0" indent="0" fontAlgn="ctr">
              <a:lnSpc>
                <a:spcPct val="100000"/>
              </a:lnSpc>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After a PE receives IPv4 address prefixes from CEs in different VPNs, the PE differentiates these address prefixes based on VPN instance configurations. However, VPN instances are only locally significant. A PE cannot transmit VPN instance information to the peer PE. The route distinguisher (RD) is introduced to resolve this issue.</a:t>
            </a:r>
          </a:p>
          <a:p>
            <a:pPr lvl="1"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An RD is 8 bytes long and used to distinguish IPv4 prefixes with the same address space.</a:t>
            </a:r>
          </a:p>
          <a:p>
            <a:pPr lvl="1"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a PE receives an IPv4 route from a CE, the PE adds an RD to the IPv4 prefix of the route and converts the route to a </a:t>
            </a: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globally unique VPN-IPv4</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route.</a:t>
            </a:r>
          </a:p>
        </p:txBody>
      </p:sp>
      <p:sp>
        <p:nvSpPr>
          <p:cNvPr id="55" name="任意多边形 54"/>
          <p:cNvSpPr/>
          <p:nvPr/>
        </p:nvSpPr>
        <p:spPr>
          <a:xfrm>
            <a:off x="3112839" y="4208802"/>
            <a:ext cx="1976966" cy="749300"/>
          </a:xfrm>
          <a:custGeom>
            <a:avLst/>
            <a:gdLst>
              <a:gd name="connsiteX0" fmla="*/ 0 w 1621367"/>
              <a:gd name="connsiteY0" fmla="*/ 0 h 876300"/>
              <a:gd name="connsiteX1" fmla="*/ 1621367 w 1621367"/>
              <a:gd name="connsiteY1" fmla="*/ 0 h 876300"/>
              <a:gd name="connsiteX2" fmla="*/ 1621367 w 1621367"/>
              <a:gd name="connsiteY2" fmla="*/ 876300 h 876300"/>
              <a:gd name="connsiteX3" fmla="*/ 0 w 1621367"/>
              <a:gd name="connsiteY3" fmla="*/ 876300 h 876300"/>
            </a:gdLst>
            <a:ahLst/>
            <a:cxnLst>
              <a:cxn ang="0">
                <a:pos x="connsiteX0" y="connsiteY0"/>
              </a:cxn>
              <a:cxn ang="0">
                <a:pos x="connsiteX1" y="connsiteY1"/>
              </a:cxn>
              <a:cxn ang="0">
                <a:pos x="connsiteX2" y="connsiteY2"/>
              </a:cxn>
              <a:cxn ang="0">
                <a:pos x="connsiteX3" y="connsiteY3"/>
              </a:cxn>
            </a:cxnLst>
            <a:rect l="l" t="t" r="r" b="b"/>
            <a:pathLst>
              <a:path w="1621367" h="876300">
                <a:moveTo>
                  <a:pt x="0" y="0"/>
                </a:moveTo>
                <a:lnTo>
                  <a:pt x="1621367" y="0"/>
                </a:lnTo>
                <a:lnTo>
                  <a:pt x="1621367" y="876300"/>
                </a:lnTo>
                <a:lnTo>
                  <a:pt x="0" y="876300"/>
                </a:lnTo>
                <a:close/>
              </a:path>
            </a:pathLst>
          </a:cu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a:xfrm>
            <a:off x="5089805" y="4208802"/>
            <a:ext cx="1976965" cy="749300"/>
          </a:xfrm>
          <a:custGeom>
            <a:avLst/>
            <a:gdLst>
              <a:gd name="connsiteX0" fmla="*/ 0 w 1621366"/>
              <a:gd name="connsiteY0" fmla="*/ 0 h 876300"/>
              <a:gd name="connsiteX1" fmla="*/ 1621366 w 1621366"/>
              <a:gd name="connsiteY1" fmla="*/ 0 h 876300"/>
              <a:gd name="connsiteX2" fmla="*/ 1621366 w 1621366"/>
              <a:gd name="connsiteY2" fmla="*/ 876300 h 876300"/>
              <a:gd name="connsiteX3" fmla="*/ 0 w 1621366"/>
              <a:gd name="connsiteY3" fmla="*/ 876300 h 876300"/>
            </a:gdLst>
            <a:ahLst/>
            <a:cxnLst>
              <a:cxn ang="0">
                <a:pos x="connsiteX0" y="connsiteY0"/>
              </a:cxn>
              <a:cxn ang="0">
                <a:pos x="connsiteX1" y="connsiteY1"/>
              </a:cxn>
              <a:cxn ang="0">
                <a:pos x="connsiteX2" y="connsiteY2"/>
              </a:cxn>
              <a:cxn ang="0">
                <a:pos x="connsiteX3" y="connsiteY3"/>
              </a:cxn>
            </a:cxnLst>
            <a:rect l="l" t="t" r="r" b="b"/>
            <a:pathLst>
              <a:path w="1621366" h="876300">
                <a:moveTo>
                  <a:pt x="0" y="0"/>
                </a:moveTo>
                <a:lnTo>
                  <a:pt x="1621366" y="0"/>
                </a:lnTo>
                <a:lnTo>
                  <a:pt x="1621366" y="876300"/>
                </a:lnTo>
                <a:lnTo>
                  <a:pt x="0" y="876300"/>
                </a:lnTo>
                <a:close/>
              </a:path>
            </a:pathLst>
          </a:cu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a:xfrm>
            <a:off x="7066770" y="4208802"/>
            <a:ext cx="1976966" cy="749300"/>
          </a:xfrm>
          <a:custGeom>
            <a:avLst/>
            <a:gdLst>
              <a:gd name="connsiteX0" fmla="*/ 0 w 1621367"/>
              <a:gd name="connsiteY0" fmla="*/ 0 h 876300"/>
              <a:gd name="connsiteX1" fmla="*/ 1621367 w 1621367"/>
              <a:gd name="connsiteY1" fmla="*/ 0 h 876300"/>
              <a:gd name="connsiteX2" fmla="*/ 1621367 w 1621367"/>
              <a:gd name="connsiteY2" fmla="*/ 876300 h 876300"/>
              <a:gd name="connsiteX3" fmla="*/ 0 w 1621367"/>
              <a:gd name="connsiteY3" fmla="*/ 876300 h 876300"/>
            </a:gdLst>
            <a:ahLst/>
            <a:cxnLst>
              <a:cxn ang="0">
                <a:pos x="connsiteX0" y="connsiteY0"/>
              </a:cxn>
              <a:cxn ang="0">
                <a:pos x="connsiteX1" y="connsiteY1"/>
              </a:cxn>
              <a:cxn ang="0">
                <a:pos x="connsiteX2" y="connsiteY2"/>
              </a:cxn>
              <a:cxn ang="0">
                <a:pos x="connsiteX3" y="connsiteY3"/>
              </a:cxn>
            </a:cxnLst>
            <a:rect l="l" t="t" r="r" b="b"/>
            <a:pathLst>
              <a:path w="1621367" h="876300">
                <a:moveTo>
                  <a:pt x="0" y="0"/>
                </a:moveTo>
                <a:lnTo>
                  <a:pt x="1621367" y="0"/>
                </a:lnTo>
                <a:lnTo>
                  <a:pt x="1621367" y="876300"/>
                </a:lnTo>
                <a:lnTo>
                  <a:pt x="0" y="876300"/>
                </a:lnTo>
                <a:close/>
              </a:path>
            </a:pathLst>
          </a:cu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3474385" y="4260285"/>
            <a:ext cx="1253869" cy="646331"/>
          </a:xfrm>
          <a:prstGeom prst="rect">
            <a:avLst/>
          </a:prstGeom>
          <a:noFill/>
        </p:spPr>
        <p:txBody>
          <a:bodyPr wrap="square" rtlCol="0">
            <a:noAutofit/>
          </a:bodyPr>
          <a:lstStyle/>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Type Field</a:t>
            </a:r>
          </a:p>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63" name="文本框 62"/>
          <p:cNvSpPr txBox="1"/>
          <p:nvPr/>
        </p:nvSpPr>
        <p:spPr>
          <a:xfrm>
            <a:off x="5263801" y="4260286"/>
            <a:ext cx="1628972" cy="646331"/>
          </a:xfrm>
          <a:prstGeom prst="rect">
            <a:avLst/>
          </a:prstGeom>
          <a:noFill/>
        </p:spPr>
        <p:txBody>
          <a:bodyPr wrap="square" rtlCol="0">
            <a:noAutofit/>
          </a:bodyPr>
          <a:lstStyle/>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Administrator</a:t>
            </a:r>
          </a:p>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Subfield</a:t>
            </a:r>
          </a:p>
        </p:txBody>
      </p:sp>
      <p:sp>
        <p:nvSpPr>
          <p:cNvPr id="64" name="文本框 63"/>
          <p:cNvSpPr txBox="1"/>
          <p:nvPr/>
        </p:nvSpPr>
        <p:spPr>
          <a:xfrm>
            <a:off x="7066769" y="4235570"/>
            <a:ext cx="1965603" cy="646331"/>
          </a:xfrm>
          <a:prstGeom prst="rect">
            <a:avLst/>
          </a:prstGeom>
          <a:noFill/>
        </p:spPr>
        <p:txBody>
          <a:bodyPr wrap="square" rtlCol="0">
            <a:noAutofit/>
          </a:bodyPr>
          <a:lstStyle/>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Assigned</a:t>
            </a:r>
          </a:p>
          <a:p>
            <a:pPr algn="ctr" fontAlgn="ctr"/>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Number Subfield</a:t>
            </a:r>
          </a:p>
        </p:txBody>
      </p:sp>
      <p:sp>
        <p:nvSpPr>
          <p:cNvPr id="65" name="Right Brace 45"/>
          <p:cNvSpPr/>
          <p:nvPr/>
        </p:nvSpPr>
        <p:spPr>
          <a:xfrm rot="16200000">
            <a:off x="5883270" y="983492"/>
            <a:ext cx="378682" cy="5919533"/>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rgbClr val="EC706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5486827" y="3333416"/>
            <a:ext cx="1136398" cy="369332"/>
          </a:xfrm>
          <a:prstGeom prst="rect">
            <a:avLst/>
          </a:prstGeom>
          <a:noFill/>
        </p:spPr>
        <p:txBody>
          <a:bodyPr wrap="square" rtlCol="0">
            <a:noAutofit/>
          </a:bodyPr>
          <a:lstStyle/>
          <a:p>
            <a:pPr algn="ct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8 bytes</a:t>
            </a:r>
          </a:p>
        </p:txBody>
      </p:sp>
      <p:sp>
        <p:nvSpPr>
          <p:cNvPr id="68" name="文本框 67"/>
          <p:cNvSpPr txBox="1"/>
          <p:nvPr/>
        </p:nvSpPr>
        <p:spPr>
          <a:xfrm>
            <a:off x="3628273" y="5042329"/>
            <a:ext cx="861133" cy="338554"/>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Type=0</a:t>
            </a:r>
          </a:p>
        </p:txBody>
      </p:sp>
      <p:sp>
        <p:nvSpPr>
          <p:cNvPr id="69" name="文本框 68"/>
          <p:cNvSpPr txBox="1"/>
          <p:nvPr/>
        </p:nvSpPr>
        <p:spPr>
          <a:xfrm>
            <a:off x="5149332" y="5042329"/>
            <a:ext cx="1920725" cy="338554"/>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 bytes, AS number</a:t>
            </a:r>
          </a:p>
        </p:txBody>
      </p:sp>
      <p:sp>
        <p:nvSpPr>
          <p:cNvPr id="71" name="文本框 70"/>
          <p:cNvSpPr txBox="1"/>
          <p:nvPr/>
        </p:nvSpPr>
        <p:spPr>
          <a:xfrm>
            <a:off x="7122809" y="5042329"/>
            <a:ext cx="2184400"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 bytes, user-defined</a:t>
            </a:r>
          </a:p>
        </p:txBody>
      </p:sp>
      <p:cxnSp>
        <p:nvCxnSpPr>
          <p:cNvPr id="72" name="直接箭头连接符 71">
            <a:extLst>
              <a:ext uri="{FF2B5EF4-FFF2-40B4-BE49-F238E27FC236}">
                <a16:creationId xmlns:a16="http://schemas.microsoft.com/office/drawing/2014/main" xmlns="" id="{22E47E9F-0DA1-48E9-9F0B-22EC7AD79494}"/>
              </a:ext>
            </a:extLst>
          </p:cNvPr>
          <p:cNvCxnSpPr>
            <a:cxnSpLocks/>
          </p:cNvCxnSpPr>
          <p:nvPr/>
        </p:nvCxnSpPr>
        <p:spPr bwMode="auto">
          <a:xfrm>
            <a:off x="5089805" y="4958102"/>
            <a:ext cx="0" cy="1217028"/>
          </a:xfrm>
          <a:prstGeom prst="straightConnector1">
            <a:avLst/>
          </a:prstGeom>
          <a:solidFill>
            <a:srgbClr val="4F81BD"/>
          </a:solidFill>
          <a:ln w="28575" cap="flat" cmpd="sng" algn="ctr">
            <a:solidFill>
              <a:sysClr val="windowText" lastClr="000000"/>
            </a:solidFill>
            <a:prstDash val="dash"/>
            <a:round/>
            <a:headEnd type="none" w="med" len="med"/>
            <a:tailEnd type="none" w="med" len="med"/>
          </a:ln>
          <a:effectLst/>
        </p:spPr>
      </p:cxnSp>
      <p:cxnSp>
        <p:nvCxnSpPr>
          <p:cNvPr id="74" name="直接箭头连接符 73">
            <a:extLst>
              <a:ext uri="{FF2B5EF4-FFF2-40B4-BE49-F238E27FC236}">
                <a16:creationId xmlns:a16="http://schemas.microsoft.com/office/drawing/2014/main" xmlns="" id="{22E47E9F-0DA1-48E9-9F0B-22EC7AD79494}"/>
              </a:ext>
            </a:extLst>
          </p:cNvPr>
          <p:cNvCxnSpPr>
            <a:cxnSpLocks/>
          </p:cNvCxnSpPr>
          <p:nvPr/>
        </p:nvCxnSpPr>
        <p:spPr bwMode="auto">
          <a:xfrm>
            <a:off x="7066770" y="4958102"/>
            <a:ext cx="0" cy="1217028"/>
          </a:xfrm>
          <a:prstGeom prst="straightConnector1">
            <a:avLst/>
          </a:prstGeom>
          <a:solidFill>
            <a:srgbClr val="4F81BD"/>
          </a:solidFill>
          <a:ln w="28575" cap="flat" cmpd="sng" algn="ctr">
            <a:solidFill>
              <a:sysClr val="windowText" lastClr="000000"/>
            </a:solidFill>
            <a:prstDash val="dash"/>
            <a:round/>
            <a:headEnd type="none" w="med" len="med"/>
            <a:tailEnd type="none" w="med" len="med"/>
          </a:ln>
          <a:effectLst/>
        </p:spPr>
      </p:cxnSp>
      <p:cxnSp>
        <p:nvCxnSpPr>
          <p:cNvPr id="75" name="直接箭头连接符 74">
            <a:extLst>
              <a:ext uri="{FF2B5EF4-FFF2-40B4-BE49-F238E27FC236}">
                <a16:creationId xmlns:a16="http://schemas.microsoft.com/office/drawing/2014/main" xmlns="" id="{22E47E9F-0DA1-48E9-9F0B-22EC7AD79494}"/>
              </a:ext>
            </a:extLst>
          </p:cNvPr>
          <p:cNvCxnSpPr>
            <a:cxnSpLocks/>
          </p:cNvCxnSpPr>
          <p:nvPr/>
        </p:nvCxnSpPr>
        <p:spPr bwMode="auto">
          <a:xfrm flipH="1">
            <a:off x="3112844" y="5578230"/>
            <a:ext cx="5930897" cy="0"/>
          </a:xfrm>
          <a:prstGeom prst="straightConnector1">
            <a:avLst/>
          </a:prstGeom>
          <a:solidFill>
            <a:srgbClr val="4F81BD"/>
          </a:solidFill>
          <a:ln w="28575" cap="flat" cmpd="sng" algn="ctr">
            <a:solidFill>
              <a:sysClr val="windowText" lastClr="000000"/>
            </a:solidFill>
            <a:prstDash val="dash"/>
            <a:round/>
            <a:headEnd type="none" w="med" len="med"/>
            <a:tailEnd type="none" w="med" len="med"/>
          </a:ln>
          <a:effectLst/>
        </p:spPr>
      </p:cxnSp>
      <p:sp>
        <p:nvSpPr>
          <p:cNvPr id="80" name="文本框 79"/>
          <p:cNvSpPr txBox="1"/>
          <p:nvPr/>
        </p:nvSpPr>
        <p:spPr>
          <a:xfrm>
            <a:off x="3628273" y="5702025"/>
            <a:ext cx="861133" cy="338554"/>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Type=1</a:t>
            </a:r>
          </a:p>
        </p:txBody>
      </p:sp>
      <p:sp>
        <p:nvSpPr>
          <p:cNvPr id="81" name="文本框 80"/>
          <p:cNvSpPr txBox="1"/>
          <p:nvPr/>
        </p:nvSpPr>
        <p:spPr>
          <a:xfrm>
            <a:off x="5149332" y="5702025"/>
            <a:ext cx="1920725" cy="33855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 bytes, IPv4 address</a:t>
            </a:r>
          </a:p>
        </p:txBody>
      </p:sp>
      <p:sp>
        <p:nvSpPr>
          <p:cNvPr id="83" name="文本框 82"/>
          <p:cNvSpPr txBox="1"/>
          <p:nvPr/>
        </p:nvSpPr>
        <p:spPr>
          <a:xfrm>
            <a:off x="7122809" y="5702025"/>
            <a:ext cx="2184400" cy="338554"/>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 bytes, user-defined</a:t>
            </a:r>
          </a:p>
        </p:txBody>
      </p:sp>
      <p:sp>
        <p:nvSpPr>
          <p:cNvPr id="21" name="Freeform 9"/>
          <p:cNvSpPr>
            <a:spLocks/>
          </p:cNvSpPr>
          <p:nvPr/>
        </p:nvSpPr>
        <p:spPr bwMode="auto">
          <a:xfrm rot="11972573" flipV="1">
            <a:off x="2510422" y="4041953"/>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flip="none" rotWithShape="1">
            <a:gsLst>
              <a:gs pos="15000">
                <a:schemeClr val="accent1">
                  <a:lumMod val="5000"/>
                  <a:lumOff val="95000"/>
                  <a:alpha val="0"/>
                </a:schemeClr>
              </a:gs>
              <a:gs pos="81000">
                <a:srgbClr val="FFF2CC"/>
              </a:gs>
            </a:gsLst>
            <a:lin ang="2400000" scaled="0"/>
            <a:tileRect/>
          </a:gradFill>
          <a:ln w="15875">
            <a:gradFill flip="none" rotWithShape="1">
              <a:gsLst>
                <a:gs pos="11000">
                  <a:schemeClr val="accent1">
                    <a:lumMod val="0"/>
                    <a:lumOff val="100000"/>
                    <a:alpha val="0"/>
                  </a:schemeClr>
                </a:gs>
                <a:gs pos="67000">
                  <a:srgbClr val="FFD17D"/>
                </a:gs>
              </a:gsLst>
              <a:lin ang="2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1175295" y="3601826"/>
            <a:ext cx="2608998" cy="369332"/>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 configuration is required.</a:t>
            </a:r>
          </a:p>
        </p:txBody>
      </p:sp>
    </p:spTree>
    <p:extLst>
      <p:ext uri="{BB962C8B-B14F-4D97-AF65-F5344CB8AC3E}">
        <p14:creationId xmlns:p14="http://schemas.microsoft.com/office/powerpoint/2010/main" val="50093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35" presetClass="path" presetSubtype="0" accel="50000" decel="50000" fill="hold" grpId="1" nodeType="withEffect">
                                  <p:stCondLst>
                                    <p:cond delay="0"/>
                                  </p:stCondLst>
                                  <p:childTnLst>
                                    <p:animMotion origin="layout" path="M 3.33333E-6 -3.7037E-6 L -0.35482 0.28542 " pathEditMode="relative" rAng="0" ptsTypes="AA">
                                      <p:cBhvr>
                                        <p:cTn id="11" dur="1000" spd="-100000" fill="hold"/>
                                        <p:tgtEl>
                                          <p:spTgt spid="21"/>
                                        </p:tgtEl>
                                        <p:attrNameLst>
                                          <p:attrName>ppt_x</p:attrName>
                                          <p:attrName>ppt_y</p:attrName>
                                        </p:attrNameLst>
                                      </p:cBhvr>
                                      <p:rCtr x="-17747" y="1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VPN-IPv4 Address</a:t>
            </a:r>
          </a:p>
        </p:txBody>
      </p:sp>
      <p:sp>
        <p:nvSpPr>
          <p:cNvPr id="3" name="文本占位符 2"/>
          <p:cNvSpPr>
            <a:spLocks noGrp="1"/>
          </p:cNvSpPr>
          <p:nvPr>
            <p:ph type="body" sz="quarter" idx="4294967295"/>
          </p:nvPr>
        </p:nvSpPr>
        <p:spPr>
          <a:xfrm>
            <a:off x="468317" y="1233487"/>
            <a:ext cx="11276183" cy="1382875"/>
          </a:xfrm>
        </p:spPr>
        <p:txBody>
          <a:bodyPr wrap="square">
            <a:noAutofit/>
          </a:bodyPr>
          <a:lstStyle/>
          <a:p>
            <a:pPr marL="0" indent="0" fontAlgn="ctr">
              <a:buNone/>
            </a:pPr>
            <a:r>
              <a:rPr lang="en-US" sz="2000" dirty="0">
                <a:latin typeface="Huawei Sans" panose="020C0503030203020204" pitchFamily="34" charset="0"/>
                <a:ea typeface="方正兰亭黑简体" panose="02000000000000000000" pitchFamily="2" charset="-122"/>
                <a:sym typeface="Huawei Sans" panose="020C0503030203020204" pitchFamily="34" charset="0"/>
              </a:rPr>
              <a:t>A VPN-IPv4 address — also called a VPNv4 address — consists of 12 bytes, including an 8-byte RD and a 4-byte IPv4 address prefix.</a:t>
            </a:r>
          </a:p>
        </p:txBody>
      </p:sp>
      <p:sp>
        <p:nvSpPr>
          <p:cNvPr id="21" name="圆角矩形 20"/>
          <p:cNvSpPr/>
          <p:nvPr/>
        </p:nvSpPr>
        <p:spPr>
          <a:xfrm>
            <a:off x="4103749" y="4103436"/>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3953030" y="5634146"/>
            <a:ext cx="4302097"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23" name="组合 22"/>
          <p:cNvGrpSpPr/>
          <p:nvPr/>
        </p:nvGrpSpPr>
        <p:grpSpPr>
          <a:xfrm>
            <a:off x="3846898" y="4654162"/>
            <a:ext cx="4513567" cy="723926"/>
            <a:chOff x="4088571" y="4424992"/>
            <a:chExt cx="4513567" cy="723926"/>
          </a:xfrm>
        </p:grpSpPr>
        <p:cxnSp>
          <p:nvCxnSpPr>
            <p:cNvPr id="24" name="直接连接符 23"/>
            <p:cNvCxnSpPr>
              <a:stCxn id="28" idx="3"/>
              <a:endCxn id="30"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067674" y="4424992"/>
              <a:ext cx="540000" cy="723926"/>
              <a:chOff x="5312873" y="4947622"/>
              <a:chExt cx="540000" cy="723926"/>
            </a:xfrm>
          </p:grpSpPr>
          <p:pic>
            <p:nvPicPr>
              <p:cNvPr id="32"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33" name="文本框 32"/>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26" name="组合 25"/>
            <p:cNvGrpSpPr/>
            <p:nvPr/>
          </p:nvGrpSpPr>
          <p:grpSpPr>
            <a:xfrm>
              <a:off x="8062138" y="4424992"/>
              <a:ext cx="540000" cy="714804"/>
              <a:chOff x="8062138" y="4947622"/>
              <a:chExt cx="540000" cy="714804"/>
            </a:xfrm>
          </p:grpSpPr>
          <p:pic>
            <p:nvPicPr>
              <p:cNvPr id="30"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31" name="文本框 30"/>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27" name="组合 26"/>
            <p:cNvGrpSpPr/>
            <p:nvPr/>
          </p:nvGrpSpPr>
          <p:grpSpPr>
            <a:xfrm>
              <a:off x="4088571" y="4424992"/>
              <a:ext cx="540000" cy="723926"/>
              <a:chOff x="4088571" y="4947622"/>
              <a:chExt cx="540000" cy="723926"/>
            </a:xfrm>
          </p:grpSpPr>
          <p:pic>
            <p:nvPicPr>
              <p:cNvPr id="28"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29" name="文本框 28"/>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34" name="组合 33"/>
          <p:cNvGrpSpPr/>
          <p:nvPr/>
        </p:nvGrpSpPr>
        <p:grpSpPr>
          <a:xfrm>
            <a:off x="2158869" y="4232078"/>
            <a:ext cx="550687" cy="712575"/>
            <a:chOff x="4073209" y="4947622"/>
            <a:chExt cx="550687" cy="712575"/>
          </a:xfrm>
        </p:grpSpPr>
        <p:pic>
          <p:nvPicPr>
            <p:cNvPr id="35"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36" name="文本框 35"/>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37" name="圆角矩形 36"/>
          <p:cNvSpPr/>
          <p:nvPr/>
        </p:nvSpPr>
        <p:spPr>
          <a:xfrm>
            <a:off x="952500" y="3984504"/>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8" name="组合 37"/>
          <p:cNvGrpSpPr/>
          <p:nvPr/>
        </p:nvGrpSpPr>
        <p:grpSpPr>
          <a:xfrm>
            <a:off x="2147045" y="5313458"/>
            <a:ext cx="575533" cy="706640"/>
            <a:chOff x="4073209" y="4947622"/>
            <a:chExt cx="575533" cy="706640"/>
          </a:xfrm>
        </p:grpSpPr>
        <p:pic>
          <p:nvPicPr>
            <p:cNvPr id="39"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0" name="文本框 39"/>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41" name="圆角矩形 40"/>
          <p:cNvSpPr/>
          <p:nvPr/>
        </p:nvSpPr>
        <p:spPr>
          <a:xfrm>
            <a:off x="952500" y="5065884"/>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flipH="1">
            <a:off x="9366451" y="3984504"/>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a:xfrm flipH="1">
            <a:off x="9378275" y="5065884"/>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a:stCxn id="35" idx="3"/>
            <a:endCxn id="28" idx="1"/>
          </p:cNvCxnSpPr>
          <p:nvPr/>
        </p:nvCxnSpPr>
        <p:spPr>
          <a:xfrm>
            <a:off x="2698869" y="4452987"/>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39" idx="3"/>
            <a:endCxn id="28" idx="1"/>
          </p:cNvCxnSpPr>
          <p:nvPr/>
        </p:nvCxnSpPr>
        <p:spPr>
          <a:xfrm flipV="1">
            <a:off x="2687045" y="4875071"/>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30" idx="3"/>
          </p:cNvCxnSpPr>
          <p:nvPr/>
        </p:nvCxnSpPr>
        <p:spPr>
          <a:xfrm flipV="1">
            <a:off x="8360465" y="4452987"/>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0" idx="3"/>
          </p:cNvCxnSpPr>
          <p:nvPr/>
        </p:nvCxnSpPr>
        <p:spPr>
          <a:xfrm>
            <a:off x="8360465" y="4875071"/>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881938" y="4103436"/>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56" name="文本框 55"/>
          <p:cNvSpPr txBox="1"/>
          <p:nvPr/>
        </p:nvSpPr>
        <p:spPr>
          <a:xfrm>
            <a:off x="894774" y="5424869"/>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57" name="文本框 56"/>
          <p:cNvSpPr txBox="1"/>
          <p:nvPr/>
        </p:nvSpPr>
        <p:spPr>
          <a:xfrm>
            <a:off x="903390" y="464559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59" name="文本框 58"/>
          <p:cNvSpPr txBox="1"/>
          <p:nvPr/>
        </p:nvSpPr>
        <p:spPr>
          <a:xfrm>
            <a:off x="904568" y="5765126"/>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60" name="文本框 59"/>
          <p:cNvSpPr txBox="1"/>
          <p:nvPr/>
        </p:nvSpPr>
        <p:spPr>
          <a:xfrm>
            <a:off x="10028600" y="4624649"/>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67" name="文本框 66"/>
          <p:cNvSpPr txBox="1"/>
          <p:nvPr/>
        </p:nvSpPr>
        <p:spPr>
          <a:xfrm>
            <a:off x="10026581" y="5744182"/>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sp>
        <p:nvSpPr>
          <p:cNvPr id="4" name="文本框 3"/>
          <p:cNvSpPr txBox="1"/>
          <p:nvPr/>
        </p:nvSpPr>
        <p:spPr>
          <a:xfrm>
            <a:off x="4928945" y="3337417"/>
            <a:ext cx="2355132" cy="369332"/>
          </a:xfrm>
          <a:prstGeom prst="rect">
            <a:avLst/>
          </a:prstGeom>
          <a:noFill/>
          <a:ln w="19050">
            <a:solidFill>
              <a:srgbClr val="8BC9A0"/>
            </a:solid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100:1:192.168.1.0/24</a:t>
            </a:r>
          </a:p>
        </p:txBody>
      </p:sp>
      <p:sp>
        <p:nvSpPr>
          <p:cNvPr id="86" name="文本框 85"/>
          <p:cNvSpPr txBox="1"/>
          <p:nvPr/>
        </p:nvSpPr>
        <p:spPr>
          <a:xfrm>
            <a:off x="4935277" y="3797446"/>
            <a:ext cx="2355132" cy="369332"/>
          </a:xfrm>
          <a:prstGeom prst="rect">
            <a:avLst/>
          </a:prstGeom>
          <a:noFill/>
          <a:ln w="28575">
            <a:solidFill>
              <a:srgbClr val="00B0F0"/>
            </a:solid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200:1:192.168.1.0/24</a:t>
            </a:r>
          </a:p>
        </p:txBody>
      </p:sp>
      <p:grpSp>
        <p:nvGrpSpPr>
          <p:cNvPr id="6" name="组合 5"/>
          <p:cNvGrpSpPr/>
          <p:nvPr/>
        </p:nvGrpSpPr>
        <p:grpSpPr>
          <a:xfrm>
            <a:off x="4973273" y="2685387"/>
            <a:ext cx="570154" cy="633969"/>
            <a:chOff x="5143396" y="2462885"/>
            <a:chExt cx="570154" cy="633969"/>
          </a:xfrm>
        </p:grpSpPr>
        <p:sp>
          <p:nvSpPr>
            <p:cNvPr id="87" name="Right Brace 45"/>
            <p:cNvSpPr/>
            <p:nvPr/>
          </p:nvSpPr>
          <p:spPr>
            <a:xfrm rot="16200000">
              <a:off x="5290127" y="2673432"/>
              <a:ext cx="276691" cy="570154"/>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rgbClr val="EC706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5193472" y="2462885"/>
              <a:ext cx="470000" cy="338554"/>
            </a:xfrm>
            <a:prstGeom prst="rect">
              <a:avLst/>
            </a:prstGeom>
            <a:noFill/>
          </p:spPr>
          <p:txBody>
            <a:bodyPr wrap="square" rtlCol="0">
              <a:noAutofit/>
            </a:bodyPr>
            <a:lstStyle/>
            <a:p>
              <a:pPr fontAlgn="ctr"/>
              <a:r>
                <a:rPr lang="en-US" sz="16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RD</a:t>
              </a:r>
            </a:p>
          </p:txBody>
        </p:sp>
      </p:grpSp>
      <p:grpSp>
        <p:nvGrpSpPr>
          <p:cNvPr id="89" name="组合 88"/>
          <p:cNvGrpSpPr/>
          <p:nvPr/>
        </p:nvGrpSpPr>
        <p:grpSpPr>
          <a:xfrm>
            <a:off x="5572892" y="2685387"/>
            <a:ext cx="2193173" cy="633969"/>
            <a:chOff x="5102472" y="2438803"/>
            <a:chExt cx="825108" cy="658051"/>
          </a:xfrm>
        </p:grpSpPr>
        <p:sp>
          <p:nvSpPr>
            <p:cNvPr id="90" name="Right Brace 45"/>
            <p:cNvSpPr/>
            <p:nvPr/>
          </p:nvSpPr>
          <p:spPr>
            <a:xfrm rot="16200000">
              <a:off x="5290127" y="2673432"/>
              <a:ext cx="276691" cy="570154"/>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rgbClr val="EC706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a:xfrm>
              <a:off x="5102472" y="2438803"/>
              <a:ext cx="825108" cy="35141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IPv4 address prefix</a:t>
              </a:r>
            </a:p>
          </p:txBody>
        </p:sp>
      </p:grpSp>
      <p:sp>
        <p:nvSpPr>
          <p:cNvPr id="9" name="任意多边形 8"/>
          <p:cNvSpPr/>
          <p:nvPr/>
        </p:nvSpPr>
        <p:spPr>
          <a:xfrm>
            <a:off x="4128342" y="4211516"/>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8" name="组合 57"/>
          <p:cNvGrpSpPr/>
          <p:nvPr/>
        </p:nvGrpSpPr>
        <p:grpSpPr>
          <a:xfrm>
            <a:off x="9493131" y="4232078"/>
            <a:ext cx="540000" cy="723926"/>
            <a:chOff x="4073209" y="4947622"/>
            <a:chExt cx="540000" cy="723926"/>
          </a:xfrm>
        </p:grpSpPr>
        <p:pic>
          <p:nvPicPr>
            <p:cNvPr id="61"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62" name="文本框 61"/>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3" name="组合 62"/>
          <p:cNvGrpSpPr/>
          <p:nvPr/>
        </p:nvGrpSpPr>
        <p:grpSpPr>
          <a:xfrm>
            <a:off x="9504955" y="5313458"/>
            <a:ext cx="552270" cy="723926"/>
            <a:chOff x="4060939" y="4947622"/>
            <a:chExt cx="552270" cy="723926"/>
          </a:xfrm>
        </p:grpSpPr>
        <p:pic>
          <p:nvPicPr>
            <p:cNvPr id="64"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65" name="文本框 64"/>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10" name="文本框 9"/>
          <p:cNvSpPr txBox="1"/>
          <p:nvPr/>
        </p:nvSpPr>
        <p:spPr>
          <a:xfrm>
            <a:off x="5309724" y="4198140"/>
            <a:ext cx="1759324" cy="307777"/>
          </a:xfrm>
          <a:prstGeom prst="rect">
            <a:avLst/>
          </a:prstGeom>
          <a:noFill/>
        </p:spPr>
        <p:txBody>
          <a:bodyPr wrap="square" rtlCol="0">
            <a:noAutofit/>
          </a:bodyPr>
          <a:lstStyle/>
          <a:p>
            <a:pPr algn="ctr" fontAlgn="ctr"/>
            <a:r>
              <a:rPr lang="en-US" sz="1400" dirty="0">
                <a:latin typeface="Huawei Sans" panose="020C0503030203020204" pitchFamily="34" charset="0"/>
              </a:rPr>
              <a:t>Route distribution</a:t>
            </a:r>
          </a:p>
        </p:txBody>
      </p:sp>
    </p:spTree>
    <p:extLst>
      <p:ext uri="{BB962C8B-B14F-4D97-AF65-F5344CB8AC3E}">
        <p14:creationId xmlns:p14="http://schemas.microsoft.com/office/powerpoint/2010/main" val="3544819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占位符 68"/>
          <p:cNvSpPr>
            <a:spLocks noGrp="1"/>
          </p:cNvSpPr>
          <p:nvPr>
            <p:ph type="body" sz="quarter" idx="10"/>
          </p:nvPr>
        </p:nvSpPr>
        <p:spPr/>
        <p:txBody>
          <a:bodyPr wrap="square">
            <a:noAutofit/>
          </a:bodyPr>
          <a:lstStyle/>
          <a:p>
            <a:pPr fontAlgn="ctr">
              <a:lnSpc>
                <a:spcPct val="126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PEs establish BGP peer relationships and use BGP to exchange routes with each other. Why is BGP used?</a:t>
            </a:r>
          </a:p>
          <a:p>
            <a:pPr lvl="1" fontAlgn="ctr">
              <a:lnSpc>
                <a:spcPct val="126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uses TCP as its transport layer protocol to improve reliability. It enables PEs that are not directly connected to directly exchange routes.</a:t>
            </a:r>
          </a:p>
          <a:p>
            <a:pPr lvl="1" fontAlgn="ctr">
              <a:lnSpc>
                <a:spcPct val="126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BGP is easy to expand, facilitating VPN route distribution between PEs.</a:t>
            </a:r>
          </a:p>
          <a:p>
            <a:pPr lvl="1" fontAlgn="ctr">
              <a:lnSpc>
                <a:spcPct val="126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number of routes to be exchanged between PEs may be large. BGP sends only updated routes, enabling more routes to be exchanged while conserving link bandwidth resources.</a:t>
            </a:r>
          </a:p>
          <a:p>
            <a:pPr fontAlgn="ctr">
              <a:lnSpc>
                <a:spcPct val="126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Traditional BGP-4 </a:t>
            </a: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cannot process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VPNv4 routes.</a:t>
            </a:r>
          </a:p>
        </p:txBody>
      </p:sp>
      <p:sp>
        <p:nvSpPr>
          <p:cNvPr id="68" name="标题 67"/>
          <p:cNvSpPr>
            <a:spLocks noGrp="1"/>
          </p:cNvSpPr>
          <p:nvPr>
            <p:ph type="title"/>
          </p:nvPr>
        </p:nvSpPr>
        <p:spPr/>
        <p:txBody>
          <a:bodyPr wrap="square">
            <a:noAutofit/>
          </a:bodyPr>
          <a:lstStyle/>
          <a:p>
            <a:pPr fontAlgn="ctr"/>
            <a:r>
              <a:rPr lang="en-US" dirty="0">
                <a:latin typeface="Huawei Sans" panose="020C0503030203020204" pitchFamily="34" charset="0"/>
              </a:rPr>
              <a:t>Route Distribution from the Ingress PE to the Egress PE (2)</a:t>
            </a:r>
          </a:p>
        </p:txBody>
      </p:sp>
      <p:sp>
        <p:nvSpPr>
          <p:cNvPr id="51" name="圆角矩形 50"/>
          <p:cNvSpPr/>
          <p:nvPr/>
        </p:nvSpPr>
        <p:spPr>
          <a:xfrm>
            <a:off x="4103749" y="4217735"/>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4487964" y="5704485"/>
            <a:ext cx="3232229"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54" name="组合 53"/>
          <p:cNvGrpSpPr/>
          <p:nvPr/>
        </p:nvGrpSpPr>
        <p:grpSpPr>
          <a:xfrm>
            <a:off x="3846898" y="4768461"/>
            <a:ext cx="4513567" cy="723926"/>
            <a:chOff x="4088571" y="4424992"/>
            <a:chExt cx="4513567" cy="723926"/>
          </a:xfrm>
        </p:grpSpPr>
        <p:cxnSp>
          <p:nvCxnSpPr>
            <p:cNvPr id="55" name="直接连接符 54"/>
            <p:cNvCxnSpPr>
              <a:stCxn id="59" idx="3"/>
              <a:endCxn id="61"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auto">
              <a:xfrm>
                <a:off x="5312873" y="4947622"/>
                <a:ext cx="540000" cy="441818"/>
              </a:xfrm>
              <a:prstGeom prst="rect">
                <a:avLst/>
              </a:prstGeom>
              <a:noFill/>
            </p:spPr>
          </p:pic>
          <p:sp>
            <p:nvSpPr>
              <p:cNvPr id="80" name="文本框 79"/>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auto">
              <a:xfrm>
                <a:off x="8062138" y="4947622"/>
                <a:ext cx="540000" cy="441818"/>
              </a:xfrm>
              <a:prstGeom prst="rect">
                <a:avLst/>
              </a:prstGeom>
              <a:noFill/>
            </p:spPr>
          </p:pic>
          <p:sp>
            <p:nvSpPr>
              <p:cNvPr id="70" name="文本框 69"/>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auto">
              <a:xfrm>
                <a:off x="4088571" y="4947622"/>
                <a:ext cx="540000" cy="441818"/>
              </a:xfrm>
              <a:prstGeom prst="rect">
                <a:avLst/>
              </a:prstGeom>
              <a:noFill/>
            </p:spPr>
          </p:pic>
          <p:sp>
            <p:nvSpPr>
              <p:cNvPr id="60" name="文本框 59"/>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a:xfrm>
            <a:off x="2158869" y="4346377"/>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3" name="文本框 82"/>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a:xfrm>
            <a:off x="2147045" y="5427757"/>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7" name="文本框 86"/>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a:xfrm>
            <a:off x="952500"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a:xfrm flipH="1">
            <a:off x="9378275"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2" name="文本框 101"/>
          <p:cNvSpPr txBox="1"/>
          <p:nvPr/>
        </p:nvSpPr>
        <p:spPr>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3" name="文本框 102"/>
          <p:cNvSpPr txBox="1"/>
          <p:nvPr/>
        </p:nvSpPr>
        <p:spPr>
          <a:xfrm>
            <a:off x="903392" y="47686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a:xfrm>
            <a:off x="904570" y="588821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a:xfrm>
            <a:off x="10002224" y="4747740"/>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a:xfrm>
            <a:off x="10000205" y="586727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 name="组合 2"/>
          <p:cNvGrpSpPr/>
          <p:nvPr/>
        </p:nvGrpSpPr>
        <p:grpSpPr>
          <a:xfrm>
            <a:off x="4404482" y="4846588"/>
            <a:ext cx="3415982" cy="338554"/>
            <a:chOff x="4404482" y="4846588"/>
            <a:chExt cx="3415982" cy="338554"/>
          </a:xfrm>
        </p:grpSpPr>
        <p:sp>
          <p:nvSpPr>
            <p:cNvPr id="115" name="Can 9"/>
            <p:cNvSpPr/>
            <p:nvPr/>
          </p:nvSpPr>
          <p:spPr>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5627470" y="4846588"/>
              <a:ext cx="984565" cy="338554"/>
            </a:xfrm>
            <a:prstGeom prst="rect">
              <a:avLst/>
            </a:prstGeom>
            <a:noFill/>
          </p:spPr>
          <p:txBody>
            <a:bodyPr wrap="square" rtlCol="0">
              <a:noAutofit/>
            </a:bodyPr>
            <a:lstStyle/>
            <a:p>
              <a:pPr fontAlgn="ctr"/>
              <a:r>
                <a:rPr lang="en-US" sz="16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119" name="Text Box 19"/>
          <p:cNvSpPr txBox="1">
            <a:spLocks noChangeArrowheads="1"/>
          </p:cNvSpPr>
          <p:nvPr/>
        </p:nvSpPr>
        <p:spPr bwMode="auto">
          <a:xfrm>
            <a:off x="4133109" y="3734100"/>
            <a:ext cx="3925783" cy="307777"/>
          </a:xfrm>
          <a:prstGeom prst="rect">
            <a:avLst/>
          </a:prstGeom>
          <a:solidFill>
            <a:srgbClr val="EC7061"/>
          </a:solidFill>
          <a:ln w="19050">
            <a:solidFill>
              <a:srgbClr val="EC7061"/>
            </a:solidFill>
            <a:miter lim="800000"/>
            <a:headEnd/>
            <a:tailEnd/>
          </a:ln>
          <a:effectLst/>
          <a:extLst/>
        </p:spPr>
        <p:txBody>
          <a:bodyPr wrap="square" anchor="ctr" anchorCtr="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How are VPNv4 routes exchanged between PEs?</a:t>
            </a:r>
          </a:p>
        </p:txBody>
      </p:sp>
      <p:cxnSp>
        <p:nvCxnSpPr>
          <p:cNvPr id="120" name="直接连接符 119"/>
          <p:cNvCxnSpPr>
            <a:stCxn id="119" idx="2"/>
            <a:endCxn id="59" idx="0"/>
          </p:cNvCxnSpPr>
          <p:nvPr/>
        </p:nvCxnSpPr>
        <p:spPr>
          <a:xfrm flipH="1">
            <a:off x="4116898" y="4041877"/>
            <a:ext cx="1979103" cy="72658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9" idx="2"/>
            <a:endCxn id="61" idx="0"/>
          </p:cNvCxnSpPr>
          <p:nvPr/>
        </p:nvCxnSpPr>
        <p:spPr>
          <a:xfrm>
            <a:off x="6096001" y="4041877"/>
            <a:ext cx="1994464" cy="72658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9493131" y="4346377"/>
            <a:ext cx="540000" cy="723926"/>
            <a:chOff x="4073209" y="4947622"/>
            <a:chExt cx="540000" cy="723926"/>
          </a:xfrm>
        </p:grpSpPr>
        <p:pic>
          <p:nvPicPr>
            <p:cNvPr id="50"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52" name="文本框 51"/>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2" name="组合 61"/>
          <p:cNvGrpSpPr/>
          <p:nvPr/>
        </p:nvGrpSpPr>
        <p:grpSpPr>
          <a:xfrm>
            <a:off x="9504955" y="5427757"/>
            <a:ext cx="552270" cy="723926"/>
            <a:chOff x="4060939" y="4947622"/>
            <a:chExt cx="552270" cy="723926"/>
          </a:xfrm>
        </p:grpSpPr>
        <p:pic>
          <p:nvPicPr>
            <p:cNvPr id="63"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64" name="文本框 63"/>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custDataLst>
      <p:tags r:id="rId1"/>
    </p:custDataLst>
    <p:extLst>
      <p:ext uri="{BB962C8B-B14F-4D97-AF65-F5344CB8AC3E}">
        <p14:creationId xmlns:p14="http://schemas.microsoft.com/office/powerpoint/2010/main" val="1745656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barn(inVertical)">
                                      <p:cBhvr>
                                        <p:cTn id="7" dur="500"/>
                                        <p:tgtEl>
                                          <p:spTgt spid="121"/>
                                        </p:tgtEl>
                                      </p:cBhvr>
                                    </p:animEffect>
                                  </p:childTnLst>
                                </p:cTn>
                              </p:par>
                              <p:par>
                                <p:cTn id="8" presetID="16" presetClass="entr" presetSubtype="21" fill="hold"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barn(inVertical)">
                                      <p:cBhvr>
                                        <p:cTn id="10" dur="500"/>
                                        <p:tgtEl>
                                          <p:spTgt spid="1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9"/>
                                        </p:tgtEl>
                                        <p:attrNameLst>
                                          <p:attrName>style.visibility</p:attrName>
                                        </p:attrNameLst>
                                      </p:cBhvr>
                                      <p:to>
                                        <p:strVal val="visible"/>
                                      </p:to>
                                    </p:set>
                                    <p:animEffect transition="in" filter="barn(inVertical)">
                                      <p:cBhvr>
                                        <p:cTn id="13" dur="500"/>
                                        <p:tgtEl>
                                          <p:spTgt spid="11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MP-BGP</a:t>
            </a:r>
          </a:p>
        </p:txBody>
      </p:sp>
      <p:sp>
        <p:nvSpPr>
          <p:cNvPr id="3" name="文本占位符 2"/>
          <p:cNvSpPr>
            <a:spLocks noGrp="1"/>
          </p:cNvSpPr>
          <p:nvPr>
            <p:ph type="body" sz="quarter" idx="4294967295"/>
          </p:nvPr>
        </p:nvSpPr>
        <p:spPr>
          <a:xfrm>
            <a:off x="468317" y="1233488"/>
            <a:ext cx="11276183" cy="2527966"/>
          </a:xfrm>
        </p:spPr>
        <p:txBody>
          <a:bodyPr wrap="square">
            <a:noAutofit/>
          </a:bodyPr>
          <a:lstStyle/>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uses MP-BGP defined in RFC 2858 (</a:t>
            </a:r>
            <a:r>
              <a:rPr lang="en-US" sz="1600" i="1" dirty="0">
                <a:latin typeface="Huawei Sans" panose="020C0503030203020204" pitchFamily="34" charset="0"/>
                <a:ea typeface="方正兰亭黑简体" panose="02000000000000000000" pitchFamily="2" charset="-122"/>
                <a:sym typeface="Huawei Sans" panose="020C0503030203020204" pitchFamily="34" charset="0"/>
              </a:rPr>
              <a:t>Multiprotocol Extensions for BGP-4</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to correctly process VPN routes.</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MP-BGP uses address families to differentiate network layer protocols. An address family can be a traditional IPv4 address family or any other address family, such as a VPN-IPv4 address family or an IPv6 address family.</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following two path attributes are added for MP-BGP:</a:t>
            </a:r>
          </a:p>
          <a:p>
            <a:pPr lvl="1"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MP_REACH_NLRI: Multiprotocol Reachable NLRI, used to advertise reachable routes and next hop information.</a:t>
            </a:r>
          </a:p>
          <a:p>
            <a:pPr lvl="1"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MP_UNREACH_NLRI: Multiprotocol Unreachable NLRI used to withdraw unreachable routes.</a:t>
            </a:r>
          </a:p>
          <a:p>
            <a:pPr lvl="1" fontAlgn="ct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任意多边形 7"/>
          <p:cNvSpPr/>
          <p:nvPr/>
        </p:nvSpPr>
        <p:spPr>
          <a:xfrm>
            <a:off x="2833027" y="4265905"/>
            <a:ext cx="2631688" cy="583580"/>
          </a:xfrm>
          <a:custGeom>
            <a:avLst/>
            <a:gdLst>
              <a:gd name="connsiteX0" fmla="*/ 0 w 2631688"/>
              <a:gd name="connsiteY0" fmla="*/ 0 h 583580"/>
              <a:gd name="connsiteX1" fmla="*/ 2631688 w 2631688"/>
              <a:gd name="connsiteY1" fmla="*/ 0 h 583580"/>
              <a:gd name="connsiteX2" fmla="*/ 2631688 w 2631688"/>
              <a:gd name="connsiteY2" fmla="*/ 583580 h 583580"/>
              <a:gd name="connsiteX3" fmla="*/ 0 w 2631688"/>
              <a:gd name="connsiteY3" fmla="*/ 583580 h 583580"/>
            </a:gdLst>
            <a:ahLst/>
            <a:cxnLst>
              <a:cxn ang="0">
                <a:pos x="connsiteX0" y="connsiteY0"/>
              </a:cxn>
              <a:cxn ang="0">
                <a:pos x="connsiteX1" y="connsiteY1"/>
              </a:cxn>
              <a:cxn ang="0">
                <a:pos x="connsiteX2" y="connsiteY2"/>
              </a:cxn>
              <a:cxn ang="0">
                <a:pos x="connsiteX3" y="connsiteY3"/>
              </a:cxn>
            </a:cxnLst>
            <a:rect l="l" t="t" r="r" b="b"/>
            <a:pathLst>
              <a:path w="2631688" h="583580">
                <a:moveTo>
                  <a:pt x="0" y="0"/>
                </a:moveTo>
                <a:lnTo>
                  <a:pt x="2631688" y="0"/>
                </a:lnTo>
                <a:lnTo>
                  <a:pt x="2631688" y="583580"/>
                </a:lnTo>
                <a:lnTo>
                  <a:pt x="0" y="5835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10"/>
          <p:cNvSpPr/>
          <p:nvPr/>
        </p:nvSpPr>
        <p:spPr>
          <a:xfrm>
            <a:off x="2833027" y="4849485"/>
            <a:ext cx="2631688" cy="583581"/>
          </a:xfrm>
          <a:custGeom>
            <a:avLst/>
            <a:gdLst>
              <a:gd name="connsiteX0" fmla="*/ 0 w 2631688"/>
              <a:gd name="connsiteY0" fmla="*/ 0 h 583581"/>
              <a:gd name="connsiteX1" fmla="*/ 2631688 w 2631688"/>
              <a:gd name="connsiteY1" fmla="*/ 0 h 583581"/>
              <a:gd name="connsiteX2" fmla="*/ 2631688 w 2631688"/>
              <a:gd name="connsiteY2" fmla="*/ 583581 h 583581"/>
              <a:gd name="connsiteX3" fmla="*/ 0 w 2631688"/>
              <a:gd name="connsiteY3" fmla="*/ 583581 h 583581"/>
            </a:gdLst>
            <a:ahLst/>
            <a:cxnLst>
              <a:cxn ang="0">
                <a:pos x="connsiteX0" y="connsiteY0"/>
              </a:cxn>
              <a:cxn ang="0">
                <a:pos x="connsiteX1" y="connsiteY1"/>
              </a:cxn>
              <a:cxn ang="0">
                <a:pos x="connsiteX2" y="connsiteY2"/>
              </a:cxn>
              <a:cxn ang="0">
                <a:pos x="connsiteX3" y="connsiteY3"/>
              </a:cxn>
            </a:cxnLst>
            <a:rect l="l" t="t" r="r" b="b"/>
            <a:pathLst>
              <a:path w="2631688" h="583581">
                <a:moveTo>
                  <a:pt x="0" y="0"/>
                </a:moveTo>
                <a:lnTo>
                  <a:pt x="2631688" y="0"/>
                </a:lnTo>
                <a:lnTo>
                  <a:pt x="2631688" y="583581"/>
                </a:lnTo>
                <a:lnTo>
                  <a:pt x="0" y="583581"/>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13"/>
          <p:cNvSpPr/>
          <p:nvPr/>
        </p:nvSpPr>
        <p:spPr>
          <a:xfrm>
            <a:off x="2833027" y="5433066"/>
            <a:ext cx="2631688" cy="583580"/>
          </a:xfrm>
          <a:custGeom>
            <a:avLst/>
            <a:gdLst>
              <a:gd name="connsiteX0" fmla="*/ 0 w 2631688"/>
              <a:gd name="connsiteY0" fmla="*/ 0 h 583580"/>
              <a:gd name="connsiteX1" fmla="*/ 2631688 w 2631688"/>
              <a:gd name="connsiteY1" fmla="*/ 0 h 583580"/>
              <a:gd name="connsiteX2" fmla="*/ 2631688 w 2631688"/>
              <a:gd name="connsiteY2" fmla="*/ 583580 h 583580"/>
              <a:gd name="connsiteX3" fmla="*/ 0 w 2631688"/>
              <a:gd name="connsiteY3" fmla="*/ 583580 h 583580"/>
            </a:gdLst>
            <a:ahLst/>
            <a:cxnLst>
              <a:cxn ang="0">
                <a:pos x="connsiteX0" y="connsiteY0"/>
              </a:cxn>
              <a:cxn ang="0">
                <a:pos x="connsiteX1" y="connsiteY1"/>
              </a:cxn>
              <a:cxn ang="0">
                <a:pos x="connsiteX2" y="connsiteY2"/>
              </a:cxn>
              <a:cxn ang="0">
                <a:pos x="connsiteX3" y="connsiteY3"/>
              </a:cxn>
            </a:cxnLst>
            <a:rect l="l" t="t" r="r" b="b"/>
            <a:pathLst>
              <a:path w="2631688" h="583580">
                <a:moveTo>
                  <a:pt x="0" y="0"/>
                </a:moveTo>
                <a:lnTo>
                  <a:pt x="2631688" y="0"/>
                </a:lnTo>
                <a:lnTo>
                  <a:pt x="2631688" y="583580"/>
                </a:lnTo>
                <a:lnTo>
                  <a:pt x="0" y="5835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2999801" y="4285106"/>
            <a:ext cx="2298140" cy="369332"/>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Address Family Information</a:t>
            </a:r>
          </a:p>
        </p:txBody>
      </p:sp>
      <p:sp>
        <p:nvSpPr>
          <p:cNvPr id="16" name="文本框 15"/>
          <p:cNvSpPr txBox="1"/>
          <p:nvPr/>
        </p:nvSpPr>
        <p:spPr>
          <a:xfrm>
            <a:off x="2999801" y="4868686"/>
            <a:ext cx="2298140" cy="369332"/>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Next Hop Network Address Information</a:t>
            </a:r>
          </a:p>
        </p:txBody>
      </p:sp>
      <p:sp>
        <p:nvSpPr>
          <p:cNvPr id="17" name="文本框 16"/>
          <p:cNvSpPr txBox="1"/>
          <p:nvPr/>
        </p:nvSpPr>
        <p:spPr>
          <a:xfrm>
            <a:off x="3478580" y="5543683"/>
            <a:ext cx="1340582" cy="369332"/>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NLRI</a:t>
            </a:r>
          </a:p>
        </p:txBody>
      </p:sp>
      <p:sp>
        <p:nvSpPr>
          <p:cNvPr id="15" name="文本框 14"/>
          <p:cNvSpPr txBox="1"/>
          <p:nvPr/>
        </p:nvSpPr>
        <p:spPr>
          <a:xfrm>
            <a:off x="2910391" y="6034783"/>
            <a:ext cx="2476960"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MP_REACH_NLRI format</a:t>
            </a:r>
          </a:p>
        </p:txBody>
      </p:sp>
      <p:sp>
        <p:nvSpPr>
          <p:cNvPr id="19" name="任意多边形 18"/>
          <p:cNvSpPr/>
          <p:nvPr/>
        </p:nvSpPr>
        <p:spPr>
          <a:xfrm>
            <a:off x="6153906" y="4269399"/>
            <a:ext cx="2631688" cy="583580"/>
          </a:xfrm>
          <a:custGeom>
            <a:avLst/>
            <a:gdLst>
              <a:gd name="connsiteX0" fmla="*/ 0 w 2631688"/>
              <a:gd name="connsiteY0" fmla="*/ 0 h 583580"/>
              <a:gd name="connsiteX1" fmla="*/ 2631688 w 2631688"/>
              <a:gd name="connsiteY1" fmla="*/ 0 h 583580"/>
              <a:gd name="connsiteX2" fmla="*/ 2631688 w 2631688"/>
              <a:gd name="connsiteY2" fmla="*/ 583580 h 583580"/>
              <a:gd name="connsiteX3" fmla="*/ 0 w 2631688"/>
              <a:gd name="connsiteY3" fmla="*/ 583580 h 583580"/>
            </a:gdLst>
            <a:ahLst/>
            <a:cxnLst>
              <a:cxn ang="0">
                <a:pos x="connsiteX0" y="connsiteY0"/>
              </a:cxn>
              <a:cxn ang="0">
                <a:pos x="connsiteX1" y="connsiteY1"/>
              </a:cxn>
              <a:cxn ang="0">
                <a:pos x="connsiteX2" y="connsiteY2"/>
              </a:cxn>
              <a:cxn ang="0">
                <a:pos x="connsiteX3" y="connsiteY3"/>
              </a:cxn>
            </a:cxnLst>
            <a:rect l="l" t="t" r="r" b="b"/>
            <a:pathLst>
              <a:path w="2631688" h="583580">
                <a:moveTo>
                  <a:pt x="0" y="0"/>
                </a:moveTo>
                <a:lnTo>
                  <a:pt x="2631688" y="0"/>
                </a:lnTo>
                <a:lnTo>
                  <a:pt x="2631688" y="583580"/>
                </a:lnTo>
                <a:lnTo>
                  <a:pt x="0" y="5835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任意多边形 19"/>
          <p:cNvSpPr/>
          <p:nvPr/>
        </p:nvSpPr>
        <p:spPr>
          <a:xfrm>
            <a:off x="6153906" y="4852979"/>
            <a:ext cx="2631688" cy="583581"/>
          </a:xfrm>
          <a:custGeom>
            <a:avLst/>
            <a:gdLst>
              <a:gd name="connsiteX0" fmla="*/ 0 w 2631688"/>
              <a:gd name="connsiteY0" fmla="*/ 0 h 583581"/>
              <a:gd name="connsiteX1" fmla="*/ 2631688 w 2631688"/>
              <a:gd name="connsiteY1" fmla="*/ 0 h 583581"/>
              <a:gd name="connsiteX2" fmla="*/ 2631688 w 2631688"/>
              <a:gd name="connsiteY2" fmla="*/ 583581 h 583581"/>
              <a:gd name="connsiteX3" fmla="*/ 0 w 2631688"/>
              <a:gd name="connsiteY3" fmla="*/ 583581 h 583581"/>
            </a:gdLst>
            <a:ahLst/>
            <a:cxnLst>
              <a:cxn ang="0">
                <a:pos x="connsiteX0" y="connsiteY0"/>
              </a:cxn>
              <a:cxn ang="0">
                <a:pos x="connsiteX1" y="connsiteY1"/>
              </a:cxn>
              <a:cxn ang="0">
                <a:pos x="connsiteX2" y="connsiteY2"/>
              </a:cxn>
              <a:cxn ang="0">
                <a:pos x="connsiteX3" y="connsiteY3"/>
              </a:cxn>
            </a:cxnLst>
            <a:rect l="l" t="t" r="r" b="b"/>
            <a:pathLst>
              <a:path w="2631688" h="583581">
                <a:moveTo>
                  <a:pt x="0" y="0"/>
                </a:moveTo>
                <a:lnTo>
                  <a:pt x="2631688" y="0"/>
                </a:lnTo>
                <a:lnTo>
                  <a:pt x="2631688" y="583581"/>
                </a:lnTo>
                <a:lnTo>
                  <a:pt x="0" y="583581"/>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0"/>
          <p:cNvSpPr/>
          <p:nvPr/>
        </p:nvSpPr>
        <p:spPr>
          <a:xfrm>
            <a:off x="6153906" y="5436560"/>
            <a:ext cx="2631688" cy="583580"/>
          </a:xfrm>
          <a:custGeom>
            <a:avLst/>
            <a:gdLst>
              <a:gd name="connsiteX0" fmla="*/ 0 w 2631688"/>
              <a:gd name="connsiteY0" fmla="*/ 0 h 583580"/>
              <a:gd name="connsiteX1" fmla="*/ 2631688 w 2631688"/>
              <a:gd name="connsiteY1" fmla="*/ 0 h 583580"/>
              <a:gd name="connsiteX2" fmla="*/ 2631688 w 2631688"/>
              <a:gd name="connsiteY2" fmla="*/ 583580 h 583580"/>
              <a:gd name="connsiteX3" fmla="*/ 0 w 2631688"/>
              <a:gd name="connsiteY3" fmla="*/ 583580 h 583580"/>
            </a:gdLst>
            <a:ahLst/>
            <a:cxnLst>
              <a:cxn ang="0">
                <a:pos x="connsiteX0" y="connsiteY0"/>
              </a:cxn>
              <a:cxn ang="0">
                <a:pos x="connsiteX1" y="connsiteY1"/>
              </a:cxn>
              <a:cxn ang="0">
                <a:pos x="connsiteX2" y="connsiteY2"/>
              </a:cxn>
              <a:cxn ang="0">
                <a:pos x="connsiteX3" y="connsiteY3"/>
              </a:cxn>
            </a:cxnLst>
            <a:rect l="l" t="t" r="r" b="b"/>
            <a:pathLst>
              <a:path w="2631688" h="583580">
                <a:moveTo>
                  <a:pt x="0" y="0"/>
                </a:moveTo>
                <a:lnTo>
                  <a:pt x="2631688" y="0"/>
                </a:lnTo>
                <a:lnTo>
                  <a:pt x="2631688" y="583580"/>
                </a:lnTo>
                <a:lnTo>
                  <a:pt x="0" y="58358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6489661" y="4288600"/>
            <a:ext cx="1960178" cy="369332"/>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Address Family Identifier</a:t>
            </a:r>
          </a:p>
        </p:txBody>
      </p:sp>
      <p:sp>
        <p:nvSpPr>
          <p:cNvPr id="23" name="文本框 22"/>
          <p:cNvSpPr txBox="1"/>
          <p:nvPr/>
        </p:nvSpPr>
        <p:spPr>
          <a:xfrm>
            <a:off x="6320680" y="4872180"/>
            <a:ext cx="2298140" cy="369332"/>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Subsequent Address Family Identifier</a:t>
            </a:r>
          </a:p>
        </p:txBody>
      </p:sp>
      <p:sp>
        <p:nvSpPr>
          <p:cNvPr id="24" name="文本框 23"/>
          <p:cNvSpPr txBox="1"/>
          <p:nvPr/>
        </p:nvSpPr>
        <p:spPr>
          <a:xfrm>
            <a:off x="6489661" y="5547177"/>
            <a:ext cx="1960178" cy="369332"/>
          </a:xfrm>
          <a:prstGeom prst="rect">
            <a:avLst/>
          </a:prstGeom>
          <a:noFill/>
        </p:spPr>
        <p:txBody>
          <a:bodyPr wrap="square" rtlCol="0">
            <a:noAutofit/>
          </a:bodyPr>
          <a:lstStyle/>
          <a:p>
            <a:pPr algn="ct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Withdrawn Routes</a:t>
            </a:r>
          </a:p>
        </p:txBody>
      </p:sp>
      <p:sp>
        <p:nvSpPr>
          <p:cNvPr id="25" name="文本框 24"/>
          <p:cNvSpPr txBox="1"/>
          <p:nvPr/>
        </p:nvSpPr>
        <p:spPr>
          <a:xfrm>
            <a:off x="6096618" y="6048016"/>
            <a:ext cx="2746265" cy="307777"/>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MP_UNREACH_NLRI format</a:t>
            </a:r>
          </a:p>
        </p:txBody>
      </p:sp>
      <p:sp>
        <p:nvSpPr>
          <p:cNvPr id="18" name="Right Brace 45"/>
          <p:cNvSpPr/>
          <p:nvPr/>
        </p:nvSpPr>
        <p:spPr>
          <a:xfrm>
            <a:off x="8852271" y="4461831"/>
            <a:ext cx="80244" cy="859316"/>
          </a:xfrm>
          <a:custGeom>
            <a:avLst/>
            <a:gdLst>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7" fmla="*/ 0 w 594067"/>
              <a:gd name="connsiteY7" fmla="*/ 0 h 5919533"/>
              <a:gd name="connsiteX0" fmla="*/ 0 w 594067"/>
              <a:gd name="connsiteY0" fmla="*/ 0 h 5919533"/>
              <a:gd name="connsiteX1" fmla="*/ 297034 w 594067"/>
              <a:gd name="connsiteY1" fmla="*/ 49504 h 5919533"/>
              <a:gd name="connsiteX2" fmla="*/ 297034 w 594067"/>
              <a:gd name="connsiteY2" fmla="*/ 2910263 h 5919533"/>
              <a:gd name="connsiteX3" fmla="*/ 594068 w 594067"/>
              <a:gd name="connsiteY3" fmla="*/ 2959767 h 5919533"/>
              <a:gd name="connsiteX4" fmla="*/ 297034 w 594067"/>
              <a:gd name="connsiteY4" fmla="*/ 3009271 h 5919533"/>
              <a:gd name="connsiteX5" fmla="*/ 297034 w 594067"/>
              <a:gd name="connsiteY5" fmla="*/ 5870029 h 5919533"/>
              <a:gd name="connsiteX6" fmla="*/ 0 w 594067"/>
              <a:gd name="connsiteY6" fmla="*/ 5919533 h 5919533"/>
              <a:gd name="connsiteX0" fmla="*/ 0 w 594068"/>
              <a:gd name="connsiteY0" fmla="*/ 0 h 5919533"/>
              <a:gd name="connsiteX1" fmla="*/ 297034 w 594068"/>
              <a:gd name="connsiteY1" fmla="*/ 49504 h 5919533"/>
              <a:gd name="connsiteX2" fmla="*/ 297034 w 594068"/>
              <a:gd name="connsiteY2" fmla="*/ 2910263 h 5919533"/>
              <a:gd name="connsiteX3" fmla="*/ 5940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 name="connsiteX7" fmla="*/ 0 w 594068"/>
              <a:gd name="connsiteY7" fmla="*/ 0 h 5919533"/>
              <a:gd name="connsiteX0" fmla="*/ 0 w 594068"/>
              <a:gd name="connsiteY0" fmla="*/ 0 h 5919533"/>
              <a:gd name="connsiteX1" fmla="*/ 297034 w 594068"/>
              <a:gd name="connsiteY1" fmla="*/ 49504 h 5919533"/>
              <a:gd name="connsiteX2" fmla="*/ 297034 w 594068"/>
              <a:gd name="connsiteY2" fmla="*/ 2910263 h 5919533"/>
              <a:gd name="connsiteX3" fmla="*/ 505168 w 594068"/>
              <a:gd name="connsiteY3" fmla="*/ 2959767 h 5919533"/>
              <a:gd name="connsiteX4" fmla="*/ 297034 w 594068"/>
              <a:gd name="connsiteY4" fmla="*/ 3009271 h 5919533"/>
              <a:gd name="connsiteX5" fmla="*/ 297034 w 594068"/>
              <a:gd name="connsiteY5" fmla="*/ 5870029 h 5919533"/>
              <a:gd name="connsiteX6" fmla="*/ 0 w 594068"/>
              <a:gd name="connsiteY6" fmla="*/ 5919533 h 591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068" h="5919533" stroke="0" extrusionOk="0">
                <a:moveTo>
                  <a:pt x="0" y="0"/>
                </a:moveTo>
                <a:cubicBezTo>
                  <a:pt x="164047" y="0"/>
                  <a:pt x="297034" y="22164"/>
                  <a:pt x="297034" y="49504"/>
                </a:cubicBezTo>
                <a:lnTo>
                  <a:pt x="297034" y="2910263"/>
                </a:lnTo>
                <a:cubicBezTo>
                  <a:pt x="297034" y="2937603"/>
                  <a:pt x="430021" y="2959767"/>
                  <a:pt x="594068" y="2959767"/>
                </a:cubicBezTo>
                <a:cubicBezTo>
                  <a:pt x="430021" y="2959767"/>
                  <a:pt x="297034" y="2981931"/>
                  <a:pt x="297034" y="3009271"/>
                </a:cubicBezTo>
                <a:lnTo>
                  <a:pt x="297034" y="5870029"/>
                </a:lnTo>
                <a:cubicBezTo>
                  <a:pt x="297034" y="5897369"/>
                  <a:pt x="164047" y="5919533"/>
                  <a:pt x="0" y="5919533"/>
                </a:cubicBezTo>
                <a:lnTo>
                  <a:pt x="0" y="0"/>
                </a:lnTo>
                <a:close/>
              </a:path>
              <a:path w="594068" h="5919533" fill="none">
                <a:moveTo>
                  <a:pt x="0" y="0"/>
                </a:moveTo>
                <a:cubicBezTo>
                  <a:pt x="164047" y="0"/>
                  <a:pt x="297034" y="22164"/>
                  <a:pt x="297034" y="49504"/>
                </a:cubicBezTo>
                <a:lnTo>
                  <a:pt x="297034" y="2910263"/>
                </a:lnTo>
                <a:cubicBezTo>
                  <a:pt x="297034" y="2937603"/>
                  <a:pt x="341121" y="2959767"/>
                  <a:pt x="505168" y="2959767"/>
                </a:cubicBezTo>
                <a:cubicBezTo>
                  <a:pt x="341121" y="2959767"/>
                  <a:pt x="297034" y="2981931"/>
                  <a:pt x="297034" y="3009271"/>
                </a:cubicBezTo>
                <a:lnTo>
                  <a:pt x="297034" y="5870029"/>
                </a:lnTo>
                <a:cubicBezTo>
                  <a:pt x="297034" y="5897369"/>
                  <a:pt x="164047" y="5919533"/>
                  <a:pt x="0" y="5919533"/>
                </a:cubicBezTo>
              </a:path>
            </a:pathLst>
          </a:custGeom>
          <a:ln w="19050">
            <a:solidFill>
              <a:srgbClr val="EC706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a:xfrm>
            <a:off x="8586643" y="4517349"/>
            <a:ext cx="2298140" cy="369332"/>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Address Family Information</a:t>
            </a:r>
          </a:p>
        </p:txBody>
      </p:sp>
    </p:spTree>
    <p:extLst>
      <p:ext uri="{BB962C8B-B14F-4D97-AF65-F5344CB8AC3E}">
        <p14:creationId xmlns:p14="http://schemas.microsoft.com/office/powerpoint/2010/main" val="21935373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a:xfrm>
            <a:off x="925386" y="5229717"/>
            <a:ext cx="10437489" cy="831600"/>
          </a:xfrm>
        </p:spPr>
        <p:txBody>
          <a:bodyPr wrap="square">
            <a:noAutofit/>
          </a:bodyPr>
          <a:lstStyle/>
          <a:p>
            <a:r>
              <a:rPr lang="en-US" dirty="0">
                <a:sym typeface="Huawei Sans" panose="020C0503030203020204" pitchFamily="34" charset="0"/>
              </a:rPr>
              <a:t>BGP/MPLS IP VPN Basics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87400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占位符 68"/>
          <p:cNvSpPr>
            <a:spLocks noGrp="1"/>
          </p:cNvSpPr>
          <p:nvPr>
            <p:ph type="body" sz="quarter" idx="10"/>
          </p:nvPr>
        </p:nvSpPr>
        <p:spPr/>
        <p:txBody>
          <a:bodyPr wrap="square">
            <a:noAutofit/>
          </a:bodyPr>
          <a:lstStyle/>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MP-BGP distributes VPNv4 routes to the remote PE, the remote PE needs to import the VPNv4 routes to the correct VPN instances.</a:t>
            </a:r>
          </a:p>
          <a:p>
            <a:pPr fontAlgn="ctr">
              <a:lnSpc>
                <a:spcPct val="12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uses a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BGP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extended community attribute — VPN target, or route target — to control the export and import of VPN routes.</a:t>
            </a:r>
          </a:p>
          <a:p>
            <a:pPr fontAlgn="ctr">
              <a:lnSpc>
                <a:spcPct val="12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local PE adds RTs to its VPNv4 routes before advertising the routes. After receiving the VPNv4 routes, the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remote</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PE imports the routes to the corresponding VPN instances according to the RTs.</a:t>
            </a:r>
          </a:p>
          <a:p>
            <a:pPr fontAlgn="ctr">
              <a:lnSpc>
                <a:spcPct val="120000"/>
              </a:lnSpc>
            </a:pP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标题 67"/>
          <p:cNvSpPr>
            <a:spLocks noGrp="1"/>
          </p:cNvSpPr>
          <p:nvPr>
            <p:ph type="title"/>
          </p:nvPr>
        </p:nvSpPr>
        <p:spPr/>
        <p:txBody>
          <a:bodyPr wrap="square">
            <a:noAutofit/>
          </a:bodyPr>
          <a:lstStyle/>
          <a:p>
            <a:pPr fontAlgn="ctr"/>
            <a:r>
              <a:rPr lang="en-US" dirty="0">
                <a:latin typeface="Huawei Sans" panose="020C0503030203020204" pitchFamily="34" charset="0"/>
              </a:rPr>
              <a:t>Route Distribution from the Ingress PE to the Egress PE (3)</a:t>
            </a:r>
          </a:p>
        </p:txBody>
      </p:sp>
      <p:sp>
        <p:nvSpPr>
          <p:cNvPr id="51" name="圆角矩形 50"/>
          <p:cNvSpPr/>
          <p:nvPr/>
        </p:nvSpPr>
        <p:spPr>
          <a:xfrm>
            <a:off x="4103749" y="4217735"/>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3945086" y="5730861"/>
            <a:ext cx="4302097"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54" name="组合 53"/>
          <p:cNvGrpSpPr/>
          <p:nvPr/>
        </p:nvGrpSpPr>
        <p:grpSpPr>
          <a:xfrm>
            <a:off x="3846898" y="4768461"/>
            <a:ext cx="4513567" cy="723926"/>
            <a:chOff x="4088571" y="4424992"/>
            <a:chExt cx="4513567" cy="723926"/>
          </a:xfrm>
        </p:grpSpPr>
        <p:cxnSp>
          <p:nvCxnSpPr>
            <p:cNvPr id="55" name="直接连接符 54"/>
            <p:cNvCxnSpPr>
              <a:stCxn id="59" idx="3"/>
              <a:endCxn id="61"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auto">
              <a:xfrm>
                <a:off x="5312873" y="4947622"/>
                <a:ext cx="540000" cy="441818"/>
              </a:xfrm>
              <a:prstGeom prst="rect">
                <a:avLst/>
              </a:prstGeom>
              <a:noFill/>
            </p:spPr>
          </p:pic>
          <p:sp>
            <p:nvSpPr>
              <p:cNvPr id="80" name="文本框 79"/>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auto">
              <a:xfrm>
                <a:off x="8062138" y="4947622"/>
                <a:ext cx="540000" cy="441818"/>
              </a:xfrm>
              <a:prstGeom prst="rect">
                <a:avLst/>
              </a:prstGeom>
              <a:noFill/>
            </p:spPr>
          </p:pic>
          <p:sp>
            <p:nvSpPr>
              <p:cNvPr id="70" name="文本框 69"/>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auto">
              <a:xfrm>
                <a:off x="4088571" y="4947622"/>
                <a:ext cx="540000" cy="441818"/>
              </a:xfrm>
              <a:prstGeom prst="rect">
                <a:avLst/>
              </a:prstGeom>
              <a:noFill/>
            </p:spPr>
          </p:pic>
          <p:sp>
            <p:nvSpPr>
              <p:cNvPr id="60" name="文本框 59"/>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a:xfrm>
            <a:off x="2158869" y="4346377"/>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3" name="文本框 82"/>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a:xfrm>
            <a:off x="2147045" y="5427757"/>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7" name="文本框 86"/>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a:xfrm>
            <a:off x="952500"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a:xfrm flipH="1">
            <a:off x="9378275"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2" name="文本框 101"/>
          <p:cNvSpPr txBox="1"/>
          <p:nvPr/>
        </p:nvSpPr>
        <p:spPr>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3" name="文本框 102"/>
          <p:cNvSpPr txBox="1"/>
          <p:nvPr/>
        </p:nvSpPr>
        <p:spPr>
          <a:xfrm>
            <a:off x="920976" y="47686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a:xfrm>
            <a:off x="922154" y="588821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a:xfrm>
            <a:off x="10002224" y="4747740"/>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a:xfrm>
            <a:off x="10000205" y="586727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 name="组合 2"/>
          <p:cNvGrpSpPr/>
          <p:nvPr/>
        </p:nvGrpSpPr>
        <p:grpSpPr>
          <a:xfrm>
            <a:off x="4404482" y="4846588"/>
            <a:ext cx="3415982" cy="338554"/>
            <a:chOff x="4404482" y="4846588"/>
            <a:chExt cx="3415982" cy="338554"/>
          </a:xfrm>
        </p:grpSpPr>
        <p:sp>
          <p:nvSpPr>
            <p:cNvPr id="115" name="Can 9"/>
            <p:cNvSpPr/>
            <p:nvPr/>
          </p:nvSpPr>
          <p:spPr>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5627470" y="4846588"/>
              <a:ext cx="984565" cy="338554"/>
            </a:xfrm>
            <a:prstGeom prst="rect">
              <a:avLst/>
            </a:prstGeom>
            <a:noFill/>
          </p:spPr>
          <p:txBody>
            <a:bodyPr wrap="square" rtlCol="0">
              <a:noAutofit/>
            </a:bodyPr>
            <a:lstStyle/>
            <a:p>
              <a:pPr fontAlgn="ctr"/>
              <a:r>
                <a:rPr lang="en-US" sz="16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72" name="Text Box 19"/>
          <p:cNvSpPr txBox="1">
            <a:spLocks noChangeArrowheads="1"/>
          </p:cNvSpPr>
          <p:nvPr/>
        </p:nvSpPr>
        <p:spPr bwMode="auto">
          <a:xfrm>
            <a:off x="8219846" y="3359682"/>
            <a:ext cx="2293209" cy="610466"/>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 received two routes. Which one is for user X and which one is for user Y?</a:t>
            </a:r>
          </a:p>
        </p:txBody>
      </p:sp>
      <p:cxnSp>
        <p:nvCxnSpPr>
          <p:cNvPr id="5" name="直接连接符 4"/>
          <p:cNvCxnSpPr>
            <a:stCxn id="72" idx="2"/>
            <a:endCxn id="61" idx="0"/>
          </p:cNvCxnSpPr>
          <p:nvPr/>
        </p:nvCxnSpPr>
        <p:spPr>
          <a:xfrm flipH="1">
            <a:off x="8090465" y="3970148"/>
            <a:ext cx="1275986" cy="798313"/>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3978275" y="3445810"/>
            <a:ext cx="2355132" cy="369332"/>
          </a:xfrm>
          <a:prstGeom prst="rect">
            <a:avLst/>
          </a:prstGeom>
          <a:noFill/>
          <a:ln w="19050">
            <a:solidFill>
              <a:srgbClr val="8BC9A0"/>
            </a:solid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100:1:192.168.1.0/24</a:t>
            </a:r>
          </a:p>
        </p:txBody>
      </p:sp>
      <p:sp>
        <p:nvSpPr>
          <p:cNvPr id="75" name="文本框 74"/>
          <p:cNvSpPr txBox="1"/>
          <p:nvPr/>
        </p:nvSpPr>
        <p:spPr>
          <a:xfrm>
            <a:off x="3984607" y="3905839"/>
            <a:ext cx="2355132" cy="369332"/>
          </a:xfrm>
          <a:prstGeom prst="rect">
            <a:avLst/>
          </a:prstGeom>
          <a:noFill/>
          <a:ln w="28575">
            <a:solidFill>
              <a:srgbClr val="00B0F0"/>
            </a:solid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200:1:192.168.1.0/24</a:t>
            </a:r>
          </a:p>
        </p:txBody>
      </p:sp>
      <p:sp>
        <p:nvSpPr>
          <p:cNvPr id="52" name="任意多边形 51"/>
          <p:cNvSpPr/>
          <p:nvPr/>
        </p:nvSpPr>
        <p:spPr>
          <a:xfrm>
            <a:off x="4128342" y="4325815"/>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62" name="组合 61"/>
          <p:cNvGrpSpPr/>
          <p:nvPr/>
        </p:nvGrpSpPr>
        <p:grpSpPr>
          <a:xfrm>
            <a:off x="9493131" y="4346377"/>
            <a:ext cx="540000" cy="723926"/>
            <a:chOff x="4073209" y="4947622"/>
            <a:chExt cx="540000" cy="723926"/>
          </a:xfrm>
        </p:grpSpPr>
        <p:pic>
          <p:nvPicPr>
            <p:cNvPr id="63"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64" name="文本框 63"/>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5" name="组合 64"/>
          <p:cNvGrpSpPr/>
          <p:nvPr/>
        </p:nvGrpSpPr>
        <p:grpSpPr>
          <a:xfrm>
            <a:off x="9504955" y="5427757"/>
            <a:ext cx="552270" cy="723926"/>
            <a:chOff x="4060939" y="4947622"/>
            <a:chExt cx="552270" cy="723926"/>
          </a:xfrm>
        </p:grpSpPr>
        <p:pic>
          <p:nvPicPr>
            <p:cNvPr id="66"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67" name="文本框 66"/>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71" name="文本框 70"/>
          <p:cNvSpPr txBox="1"/>
          <p:nvPr/>
        </p:nvSpPr>
        <p:spPr>
          <a:xfrm>
            <a:off x="5216472" y="4294855"/>
            <a:ext cx="1759324" cy="307777"/>
          </a:xfrm>
          <a:prstGeom prst="rect">
            <a:avLst/>
          </a:prstGeom>
          <a:noFill/>
        </p:spPr>
        <p:txBody>
          <a:bodyPr wrap="square" rtlCol="0">
            <a:noAutofit/>
          </a:bodyPr>
          <a:lstStyle/>
          <a:p>
            <a:pPr algn="ctr" fontAlgn="ctr"/>
            <a:r>
              <a:rPr lang="en-US" sz="1400" dirty="0">
                <a:latin typeface="Huawei Sans" panose="020C0503030203020204" pitchFamily="34" charset="0"/>
              </a:rPr>
              <a:t>Route distribution</a:t>
            </a:r>
          </a:p>
        </p:txBody>
      </p:sp>
    </p:spTree>
    <p:custDataLst>
      <p:tags r:id="rId1"/>
    </p:custDataLst>
    <p:extLst>
      <p:ext uri="{BB962C8B-B14F-4D97-AF65-F5344CB8AC3E}">
        <p14:creationId xmlns:p14="http://schemas.microsoft.com/office/powerpoint/2010/main" val="142285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barn(inVertical)">
                                      <p:cBhvr>
                                        <p:cTn id="1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fontAlgn="ctr">
              <a:lnSpc>
                <a:spcPct val="120000"/>
              </a:lnSpc>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On a PE, each VPN instance is bound to </a:t>
            </a:r>
            <a:r>
              <a:rPr lang="en-US"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one or more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VPN targets. There are two types of VPN targets:</a:t>
            </a:r>
          </a:p>
          <a:p>
            <a:pPr lvl="1" fontAlgn="ctr">
              <a:lnSpc>
                <a:spcPct val="12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Export target (ERT): After learning IPv4 routes from directly connected sites, the local PE converts the routes to VPN-IPv4 routes and adds the ERT attribute to these routes. The ERT attribute, as an extended community attribute of BGP, is distributed with these routes.</a:t>
            </a:r>
          </a:p>
          <a:p>
            <a:pPr lvl="1" fontAlgn="ctr">
              <a:lnSpc>
                <a:spcPct val="12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Import target (IRT): After receiving a VPN-IPv4 route distributed by another PE, the PE checks the ERT attribute of the route. If the ERT is identical with the IRT of a VPN instance on the PE, the PE adds the route to the routing table of the VPN instance.</a:t>
            </a:r>
          </a:p>
          <a:p>
            <a:pPr fontAlgn="ctr">
              <a:lnSpc>
                <a:spcPct val="120000"/>
              </a:lnSpc>
            </a:pPr>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RT</a:t>
            </a:r>
          </a:p>
        </p:txBody>
      </p:sp>
      <p:sp>
        <p:nvSpPr>
          <p:cNvPr id="4" name="圆角矩形 3"/>
          <p:cNvSpPr/>
          <p:nvPr/>
        </p:nvSpPr>
        <p:spPr>
          <a:xfrm>
            <a:off x="4103749" y="4217735"/>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3953878" y="5748445"/>
            <a:ext cx="4302097"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6" name="组合 5"/>
          <p:cNvGrpSpPr/>
          <p:nvPr/>
        </p:nvGrpSpPr>
        <p:grpSpPr>
          <a:xfrm>
            <a:off x="3846898" y="4768461"/>
            <a:ext cx="4513567" cy="723926"/>
            <a:chOff x="4088571" y="4424992"/>
            <a:chExt cx="4513567" cy="723926"/>
          </a:xfrm>
        </p:grpSpPr>
        <p:cxnSp>
          <p:nvCxnSpPr>
            <p:cNvPr id="7" name="直接连接符 6"/>
            <p:cNvCxnSpPr>
              <a:stCxn id="11" idx="3"/>
              <a:endCxn id="13"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6" name="文本框 15"/>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4" name="文本框 13"/>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2" name="文本框 11"/>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7" name="组合 16"/>
          <p:cNvGrpSpPr/>
          <p:nvPr/>
        </p:nvGrpSpPr>
        <p:grpSpPr>
          <a:xfrm>
            <a:off x="2158869" y="4346377"/>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19" name="文本框 18"/>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a:xfrm>
            <a:off x="2147045" y="5427757"/>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3" name="文本框 22"/>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a:xfrm>
            <a:off x="952500"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a:xfrm flipH="1">
            <a:off x="9378275"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8" idx="3"/>
            <a:endCxn id="11" idx="1"/>
          </p:cNvCxnSpPr>
          <p:nvPr/>
        </p:nvCxnSpPr>
        <p:spPr>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2" idx="3"/>
            <a:endCxn id="11" idx="1"/>
          </p:cNvCxnSpPr>
          <p:nvPr/>
        </p:nvCxnSpPr>
        <p:spPr>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3"/>
          </p:cNvCxnSpPr>
          <p:nvPr/>
        </p:nvCxnSpPr>
        <p:spPr>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3"/>
          </p:cNvCxnSpPr>
          <p:nvPr/>
        </p:nvCxnSpPr>
        <p:spPr>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8" name="文本框 37"/>
          <p:cNvSpPr txBox="1"/>
          <p:nvPr/>
        </p:nvSpPr>
        <p:spPr>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9" name="文本框 38"/>
          <p:cNvSpPr txBox="1"/>
          <p:nvPr/>
        </p:nvSpPr>
        <p:spPr>
          <a:xfrm>
            <a:off x="903392" y="47686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0" name="文本框 39"/>
          <p:cNvSpPr txBox="1"/>
          <p:nvPr/>
        </p:nvSpPr>
        <p:spPr>
          <a:xfrm>
            <a:off x="904570" y="5888217"/>
            <a:ext cx="1346495"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1" name="文本框 40"/>
          <p:cNvSpPr txBox="1"/>
          <p:nvPr/>
        </p:nvSpPr>
        <p:spPr>
          <a:xfrm>
            <a:off x="10001214" y="4747740"/>
            <a:ext cx="1360072"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2" name="文本框 41"/>
          <p:cNvSpPr txBox="1"/>
          <p:nvPr/>
        </p:nvSpPr>
        <p:spPr>
          <a:xfrm>
            <a:off x="10000205" y="586727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8" name="组合 47"/>
          <p:cNvGrpSpPr/>
          <p:nvPr/>
        </p:nvGrpSpPr>
        <p:grpSpPr>
          <a:xfrm>
            <a:off x="4404482" y="4846588"/>
            <a:ext cx="3415982" cy="338554"/>
            <a:chOff x="4404482" y="4846588"/>
            <a:chExt cx="3415982" cy="338554"/>
          </a:xfrm>
        </p:grpSpPr>
        <p:sp>
          <p:nvSpPr>
            <p:cNvPr id="49" name="Can 9"/>
            <p:cNvSpPr/>
            <p:nvPr/>
          </p:nvSpPr>
          <p:spPr>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5627470" y="4846588"/>
              <a:ext cx="984565" cy="338554"/>
            </a:xfrm>
            <a:prstGeom prst="rect">
              <a:avLst/>
            </a:prstGeom>
            <a:noFill/>
          </p:spPr>
          <p:txBody>
            <a:bodyPr wrap="square" rtlCol="0">
              <a:noAutofit/>
            </a:bodyPr>
            <a:lstStyle/>
            <a:p>
              <a:pPr fontAlgn="ctr"/>
              <a:r>
                <a:rPr lang="en-US" sz="16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58" name="文本框 57"/>
          <p:cNvSpPr txBox="1"/>
          <p:nvPr/>
        </p:nvSpPr>
        <p:spPr>
          <a:xfrm>
            <a:off x="3989998" y="3445810"/>
            <a:ext cx="2355132" cy="369332"/>
          </a:xfrm>
          <a:prstGeom prst="rect">
            <a:avLst/>
          </a:prstGeom>
          <a:noFill/>
          <a:ln w="19050">
            <a:solidFill>
              <a:srgbClr val="8BC9A0"/>
            </a:solid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100:1:192.168.1.0/24</a:t>
            </a:r>
          </a:p>
        </p:txBody>
      </p:sp>
      <p:sp>
        <p:nvSpPr>
          <p:cNvPr id="59" name="文本框 58"/>
          <p:cNvSpPr txBox="1"/>
          <p:nvPr/>
        </p:nvSpPr>
        <p:spPr>
          <a:xfrm>
            <a:off x="3984607" y="3905839"/>
            <a:ext cx="2355132" cy="369332"/>
          </a:xfrm>
          <a:prstGeom prst="rect">
            <a:avLst/>
          </a:prstGeom>
          <a:noFill/>
          <a:ln w="28575">
            <a:solidFill>
              <a:srgbClr val="00B0F0"/>
            </a:solidFill>
          </a:ln>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200:1:192.168.1.0/24</a:t>
            </a:r>
          </a:p>
        </p:txBody>
      </p:sp>
      <p:sp>
        <p:nvSpPr>
          <p:cNvPr id="66" name="文本框 65"/>
          <p:cNvSpPr txBox="1"/>
          <p:nvPr/>
        </p:nvSpPr>
        <p:spPr>
          <a:xfrm>
            <a:off x="6339739" y="3445810"/>
            <a:ext cx="1229461" cy="369332"/>
          </a:xfrm>
          <a:prstGeom prst="rect">
            <a:avLst/>
          </a:prstGeom>
          <a:noFill/>
          <a:ln w="19050">
            <a:solidFill>
              <a:srgbClr val="8BC9A0"/>
            </a:solidFill>
          </a:ln>
        </p:spPr>
        <p:txBody>
          <a:bodyPr wrap="square" rtlCol="0">
            <a:noAutofit/>
          </a:body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RT=100:1</a:t>
            </a:r>
          </a:p>
        </p:txBody>
      </p:sp>
      <p:sp>
        <p:nvSpPr>
          <p:cNvPr id="67" name="文本框 66"/>
          <p:cNvSpPr txBox="1"/>
          <p:nvPr/>
        </p:nvSpPr>
        <p:spPr>
          <a:xfrm>
            <a:off x="6339742" y="3905839"/>
            <a:ext cx="1229458" cy="369332"/>
          </a:xfrm>
          <a:prstGeom prst="rect">
            <a:avLst/>
          </a:prstGeom>
          <a:noFill/>
          <a:ln w="28575">
            <a:solidFill>
              <a:srgbClr val="00B0F0"/>
            </a:solidFill>
          </a:ln>
        </p:spPr>
        <p:txBody>
          <a:bodyPr wrap="square" rtlCol="0">
            <a:noAutofit/>
          </a:bodyPr>
          <a:lstStyle>
            <a:defPPr>
              <a:defRPr lang="en-US"/>
            </a:defPPr>
          </a:lstStyle>
          <a:p>
            <a:pPr algn="ctr" fontAlgn="ctr"/>
            <a:r>
              <a:rPr lang="en-US">
                <a:latin typeface="Huawei Sans" panose="020C0503030203020204" pitchFamily="34" charset="0"/>
                <a:ea typeface="方正兰亭黑简体" panose="02000000000000000000" pitchFamily="2" charset="-122"/>
                <a:sym typeface="Huawei Sans" panose="020C0503030203020204" pitchFamily="34" charset="0"/>
              </a:rPr>
              <a:t>RT=200:1</a:t>
            </a:r>
          </a:p>
        </p:txBody>
      </p:sp>
      <p:sp>
        <p:nvSpPr>
          <p:cNvPr id="68" name="Text Box 19"/>
          <p:cNvSpPr txBox="1">
            <a:spLocks noChangeArrowheads="1"/>
          </p:cNvSpPr>
          <p:nvPr/>
        </p:nvSpPr>
        <p:spPr bwMode="auto">
          <a:xfrm>
            <a:off x="8105185" y="3336949"/>
            <a:ext cx="2522530" cy="475655"/>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RT 100:1 belongs to user X, and RT 200:1 belongs to user Y.</a:t>
            </a:r>
          </a:p>
        </p:txBody>
      </p:sp>
      <p:cxnSp>
        <p:nvCxnSpPr>
          <p:cNvPr id="69" name="直接连接符 68"/>
          <p:cNvCxnSpPr>
            <a:stCxn id="68" idx="2"/>
          </p:cNvCxnSpPr>
          <p:nvPr/>
        </p:nvCxnSpPr>
        <p:spPr>
          <a:xfrm flipH="1">
            <a:off x="8090466" y="3812604"/>
            <a:ext cx="1275984" cy="1052571"/>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sp>
        <p:nvSpPr>
          <p:cNvPr id="53" name="任意多边形 52"/>
          <p:cNvSpPr/>
          <p:nvPr/>
        </p:nvSpPr>
        <p:spPr>
          <a:xfrm>
            <a:off x="4128342" y="4325815"/>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54" name="组合 53"/>
          <p:cNvGrpSpPr/>
          <p:nvPr/>
        </p:nvGrpSpPr>
        <p:grpSpPr>
          <a:xfrm>
            <a:off x="9493131" y="4346377"/>
            <a:ext cx="540000" cy="723926"/>
            <a:chOff x="4073209" y="4947622"/>
            <a:chExt cx="540000" cy="723926"/>
          </a:xfrm>
        </p:grpSpPr>
        <p:pic>
          <p:nvPicPr>
            <p:cNvPr id="55"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56" name="文本框 55"/>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57" name="组合 56"/>
          <p:cNvGrpSpPr/>
          <p:nvPr/>
        </p:nvGrpSpPr>
        <p:grpSpPr>
          <a:xfrm>
            <a:off x="9504955" y="5427757"/>
            <a:ext cx="552270" cy="723926"/>
            <a:chOff x="4060939" y="4947622"/>
            <a:chExt cx="552270" cy="723926"/>
          </a:xfrm>
        </p:grpSpPr>
        <p:pic>
          <p:nvPicPr>
            <p:cNvPr id="6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61" name="文本框 60"/>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62" name="文本框 61"/>
          <p:cNvSpPr txBox="1"/>
          <p:nvPr/>
        </p:nvSpPr>
        <p:spPr>
          <a:xfrm>
            <a:off x="5225264" y="4312439"/>
            <a:ext cx="1759324" cy="307777"/>
          </a:xfrm>
          <a:prstGeom prst="rect">
            <a:avLst/>
          </a:prstGeom>
          <a:noFill/>
        </p:spPr>
        <p:txBody>
          <a:bodyPr wrap="square" rtlCol="0">
            <a:noAutofit/>
          </a:bodyPr>
          <a:lstStyle/>
          <a:p>
            <a:pPr algn="ctr" fontAlgn="ctr"/>
            <a:r>
              <a:rPr lang="en-US" sz="1400" dirty="0">
                <a:latin typeface="Huawei Sans" panose="020C0503030203020204" pitchFamily="34" charset="0"/>
              </a:rPr>
              <a:t>Route distribution</a:t>
            </a:r>
          </a:p>
        </p:txBody>
      </p:sp>
    </p:spTree>
    <p:extLst>
      <p:ext uri="{BB962C8B-B14F-4D97-AF65-F5344CB8AC3E}">
        <p14:creationId xmlns:p14="http://schemas.microsoft.com/office/powerpoint/2010/main" val="3778272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barn(inVertical)">
                                      <p:cBhvr>
                                        <p:cTn id="10" dur="500"/>
                                        <p:tgtEl>
                                          <p:spTgt spid="6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barn(inVertical)">
                                      <p:cBhvr>
                                        <p:cTn id="13" dur="500"/>
                                        <p:tgtEl>
                                          <p:spTgt spid="6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barn(inVertical)">
                                      <p:cBhvr>
                                        <p:cTn id="1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占位符 68"/>
          <p:cNvSpPr>
            <a:spLocks noGrp="1"/>
          </p:cNvSpPr>
          <p:nvPr>
            <p:ph type="body" sz="quarter" idx="10"/>
          </p:nvPr>
        </p:nvSpPr>
        <p:spPr/>
        <p:txBody>
          <a:bodyPr wrap="square">
            <a:noAutofit/>
          </a:bodyPr>
          <a:lstStyle/>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After the egress PE imports a VPNv4 route into a correct VPN instance based on the RT carried in the VPNv4 route, the PE removes the RD from the VPNv4 route and distributes the </a:t>
            </a:r>
            <a:r>
              <a:rPr lang="en-US" sz="1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IPv4 route</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to the corresponding CE.</a:t>
            </a:r>
          </a:p>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The CEs at site B and site D can learn the routes </a:t>
            </a:r>
            <a:r>
              <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rPr>
              <a:t>destined for</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their respective remote sites. Different sites of the same user (in the same VPN) can communicate with each other through similar operations.</a:t>
            </a:r>
          </a:p>
        </p:txBody>
      </p:sp>
      <p:sp>
        <p:nvSpPr>
          <p:cNvPr id="68" name="标题 67"/>
          <p:cNvSpPr>
            <a:spLocks noGrp="1"/>
          </p:cNvSpPr>
          <p:nvPr>
            <p:ph type="title"/>
          </p:nvPr>
        </p:nvSpPr>
        <p:spPr/>
        <p:txBody>
          <a:bodyPr wrap="square">
            <a:noAutofit/>
          </a:bodyPr>
          <a:lstStyle/>
          <a:p>
            <a:pPr fontAlgn="ctr"/>
            <a:r>
              <a:rPr lang="en-US" dirty="0">
                <a:latin typeface="Huawei Sans" panose="020C0503030203020204" pitchFamily="34" charset="0"/>
              </a:rPr>
              <a:t>Route Distribution from the Ingress PE to the Egress PE (4)</a:t>
            </a:r>
          </a:p>
        </p:txBody>
      </p:sp>
      <p:sp>
        <p:nvSpPr>
          <p:cNvPr id="51" name="圆角矩形 50"/>
          <p:cNvSpPr/>
          <p:nvPr/>
        </p:nvSpPr>
        <p:spPr>
          <a:xfrm>
            <a:off x="4103749" y="4217735"/>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4506397" y="5686899"/>
            <a:ext cx="3232229"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54" name="组合 53"/>
          <p:cNvGrpSpPr/>
          <p:nvPr/>
        </p:nvGrpSpPr>
        <p:grpSpPr>
          <a:xfrm>
            <a:off x="3846898" y="4768461"/>
            <a:ext cx="4513567" cy="723926"/>
            <a:chOff x="4088571" y="4424992"/>
            <a:chExt cx="4513567" cy="723926"/>
          </a:xfrm>
        </p:grpSpPr>
        <p:cxnSp>
          <p:nvCxnSpPr>
            <p:cNvPr id="55" name="直接连接符 54"/>
            <p:cNvCxnSpPr>
              <a:stCxn id="59" idx="3"/>
              <a:endCxn id="61"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auto">
              <a:xfrm>
                <a:off x="5312873" y="4947622"/>
                <a:ext cx="540000" cy="441818"/>
              </a:xfrm>
              <a:prstGeom prst="rect">
                <a:avLst/>
              </a:prstGeom>
              <a:noFill/>
            </p:spPr>
          </p:pic>
          <p:sp>
            <p:nvSpPr>
              <p:cNvPr id="80" name="文本框 79"/>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auto">
              <a:xfrm>
                <a:off x="8062138" y="4947622"/>
                <a:ext cx="540000" cy="441818"/>
              </a:xfrm>
              <a:prstGeom prst="rect">
                <a:avLst/>
              </a:prstGeom>
              <a:noFill/>
            </p:spPr>
          </p:pic>
          <p:sp>
            <p:nvSpPr>
              <p:cNvPr id="70" name="文本框 69"/>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auto">
              <a:xfrm>
                <a:off x="4088571" y="4947622"/>
                <a:ext cx="540000" cy="441818"/>
              </a:xfrm>
              <a:prstGeom prst="rect">
                <a:avLst/>
              </a:prstGeom>
              <a:noFill/>
            </p:spPr>
          </p:pic>
          <p:sp>
            <p:nvSpPr>
              <p:cNvPr id="60" name="文本框 59"/>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a:xfrm>
            <a:off x="2158869" y="4346377"/>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3" name="文本框 82"/>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a:xfrm>
            <a:off x="2147045" y="5427757"/>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7" name="文本框 86"/>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a:xfrm>
            <a:off x="952500"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a:xfrm flipH="1">
            <a:off x="9378275"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2" name="文本框 101"/>
          <p:cNvSpPr txBox="1"/>
          <p:nvPr/>
        </p:nvSpPr>
        <p:spPr>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3" name="文本框 102"/>
          <p:cNvSpPr txBox="1"/>
          <p:nvPr/>
        </p:nvSpPr>
        <p:spPr>
          <a:xfrm>
            <a:off x="912184" y="47686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a:xfrm>
            <a:off x="913362" y="588821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a:xfrm>
            <a:off x="10002224" y="4747740"/>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a:xfrm>
            <a:off x="10000205" y="5867273"/>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 name="组合 2"/>
          <p:cNvGrpSpPr/>
          <p:nvPr/>
        </p:nvGrpSpPr>
        <p:grpSpPr>
          <a:xfrm>
            <a:off x="4404482" y="4846588"/>
            <a:ext cx="3415982" cy="338554"/>
            <a:chOff x="4404482" y="4846588"/>
            <a:chExt cx="3415982" cy="338554"/>
          </a:xfrm>
        </p:grpSpPr>
        <p:sp>
          <p:nvSpPr>
            <p:cNvPr id="115" name="Can 9"/>
            <p:cNvSpPr/>
            <p:nvPr/>
          </p:nvSpPr>
          <p:spPr>
            <a:xfrm rot="5400000">
              <a:off x="5985875" y="3295836"/>
              <a:ext cx="253196" cy="3415982"/>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5627470" y="4846588"/>
              <a:ext cx="984565" cy="338554"/>
            </a:xfrm>
            <a:prstGeom prst="rect">
              <a:avLst/>
            </a:prstGeom>
            <a:noFill/>
          </p:spPr>
          <p:txBody>
            <a:bodyPr wrap="square" rtlCol="0">
              <a:noAutofit/>
            </a:bodyPr>
            <a:lstStyle/>
            <a:p>
              <a:pPr fontAlgn="ctr"/>
              <a:r>
                <a:rPr lang="en-US" sz="16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MP-BGP</a:t>
              </a:r>
            </a:p>
          </p:txBody>
        </p:sp>
      </p:grpSp>
      <p:sp>
        <p:nvSpPr>
          <p:cNvPr id="62" name="文本框 61"/>
          <p:cNvSpPr txBox="1"/>
          <p:nvPr/>
        </p:nvSpPr>
        <p:spPr>
          <a:xfrm rot="20416982">
            <a:off x="8297921" y="4360651"/>
            <a:ext cx="1068530"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63" name="文本框 62"/>
          <p:cNvSpPr txBox="1"/>
          <p:nvPr/>
        </p:nvSpPr>
        <p:spPr>
          <a:xfrm rot="1791987">
            <a:off x="8262018" y="5429710"/>
            <a:ext cx="1094890" cy="276999"/>
          </a:xfrm>
          <a:prstGeom prst="rect">
            <a:avLst/>
          </a:prstGeom>
          <a:noFill/>
          <a:ln w="28575">
            <a:solidFill>
              <a:srgbClr val="00B0F0"/>
            </a:solidFill>
          </a:ln>
        </p:spPr>
        <p:txBody>
          <a:bodyPr wrap="square" lIns="0" rIns="0" rtlCol="0">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6" name="直接箭头连接符 5"/>
          <p:cNvCxnSpPr/>
          <p:nvPr/>
        </p:nvCxnSpPr>
        <p:spPr>
          <a:xfrm flipV="1">
            <a:off x="8320234" y="4099022"/>
            <a:ext cx="842215" cy="332874"/>
          </a:xfrm>
          <a:prstGeom prst="straightConnector1">
            <a:avLst/>
          </a:prstGeom>
          <a:ln w="1270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8265755" y="5568209"/>
            <a:ext cx="763945" cy="429585"/>
          </a:xfrm>
          <a:prstGeom prst="straightConnector1">
            <a:avLst/>
          </a:prstGeom>
          <a:ln w="127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4" name="Text Box 19"/>
          <p:cNvSpPr txBox="1">
            <a:spLocks noChangeArrowheads="1"/>
          </p:cNvSpPr>
          <p:nvPr/>
        </p:nvSpPr>
        <p:spPr bwMode="auto">
          <a:xfrm>
            <a:off x="4628668" y="3647252"/>
            <a:ext cx="2934666" cy="369332"/>
          </a:xfrm>
          <a:prstGeom prst="rect">
            <a:avLst/>
          </a:prstGeom>
          <a:solidFill>
            <a:srgbClr val="EC7061"/>
          </a:solidFill>
          <a:ln w="19050">
            <a:solidFill>
              <a:srgbClr val="EC7061"/>
            </a:solidFill>
            <a:miter lim="800000"/>
            <a:headEnd/>
            <a:tailEnd/>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When will MPLS be used?</a:t>
            </a:r>
          </a:p>
        </p:txBody>
      </p:sp>
      <p:grpSp>
        <p:nvGrpSpPr>
          <p:cNvPr id="52" name="组合 51"/>
          <p:cNvGrpSpPr/>
          <p:nvPr/>
        </p:nvGrpSpPr>
        <p:grpSpPr>
          <a:xfrm>
            <a:off x="9493131" y="4346377"/>
            <a:ext cx="540000" cy="723926"/>
            <a:chOff x="4073209" y="4947622"/>
            <a:chExt cx="540000" cy="723926"/>
          </a:xfrm>
        </p:grpSpPr>
        <p:pic>
          <p:nvPicPr>
            <p:cNvPr id="65"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66" name="文本框 65"/>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67" name="组合 66"/>
          <p:cNvGrpSpPr/>
          <p:nvPr/>
        </p:nvGrpSpPr>
        <p:grpSpPr>
          <a:xfrm>
            <a:off x="9504955" y="5427757"/>
            <a:ext cx="552270" cy="723926"/>
            <a:chOff x="4060939" y="4947622"/>
            <a:chExt cx="552270" cy="723926"/>
          </a:xfrm>
        </p:grpSpPr>
        <p:pic>
          <p:nvPicPr>
            <p:cNvPr id="71"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72" name="文本框 71"/>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custDataLst>
      <p:tags r:id="rId1"/>
    </p:custDataLst>
    <p:extLst>
      <p:ext uri="{BB962C8B-B14F-4D97-AF65-F5344CB8AC3E}">
        <p14:creationId xmlns:p14="http://schemas.microsoft.com/office/powerpoint/2010/main" val="291146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barn(inVertical)">
                                      <p:cBhvr>
                                        <p:cTn id="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sz="3200" dirty="0" smtClean="0">
                <a:latin typeface="Huawei Sans" panose="020C0503030203020204" pitchFamily="34" charset="0"/>
                <a:ea typeface="方正兰亭黑简体" panose="02000000000000000000" pitchFamily="2" charset="-122"/>
                <a:sym typeface="Huawei Sans" panose="020C0503030203020204" pitchFamily="34" charset="0"/>
              </a:rPr>
              <a:t>Problems </a:t>
            </a:r>
            <a:r>
              <a:rPr lang="en-US" sz="3200" dirty="0">
                <a:latin typeface="Huawei Sans" panose="020C0503030203020204" pitchFamily="34" charset="0"/>
                <a:ea typeface="方正兰亭黑简体" panose="02000000000000000000" pitchFamily="2" charset="-122"/>
                <a:sym typeface="Huawei Sans" panose="020C0503030203020204" pitchFamily="34" charset="0"/>
              </a:rPr>
              <a:t>Encountered During </a:t>
            </a:r>
            <a:r>
              <a:rPr lang="en-US" sz="3200" dirty="0" smtClean="0">
                <a:latin typeface="Huawei Sans" panose="020C0503030203020204" pitchFamily="34" charset="0"/>
                <a:ea typeface="方正兰亭黑简体" panose="02000000000000000000" pitchFamily="2" charset="-122"/>
                <a:sym typeface="Huawei Sans" panose="020C0503030203020204" pitchFamily="34" charset="0"/>
              </a:rPr>
              <a:t>Data Forwarding</a:t>
            </a:r>
            <a:endParaRPr lang="en-US" sz="3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3"/>
          <p:cNvSpPr/>
          <p:nvPr/>
        </p:nvSpPr>
        <p:spPr>
          <a:xfrm>
            <a:off x="4103749" y="4217735"/>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4485646" y="5684437"/>
            <a:ext cx="3232229"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17" name="组合 16"/>
          <p:cNvGrpSpPr/>
          <p:nvPr/>
        </p:nvGrpSpPr>
        <p:grpSpPr>
          <a:xfrm>
            <a:off x="2158869" y="4346377"/>
            <a:ext cx="550687" cy="712575"/>
            <a:chOff x="4073209" y="4947622"/>
            <a:chExt cx="550687" cy="712575"/>
          </a:xfrm>
        </p:grpSpPr>
        <p:pic>
          <p:nvPicPr>
            <p:cNvPr id="18"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19" name="文本框 18"/>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0" name="圆角矩形 19"/>
          <p:cNvSpPr/>
          <p:nvPr/>
        </p:nvSpPr>
        <p:spPr>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1" name="组合 20"/>
          <p:cNvGrpSpPr/>
          <p:nvPr/>
        </p:nvGrpSpPr>
        <p:grpSpPr>
          <a:xfrm>
            <a:off x="2147045" y="5427757"/>
            <a:ext cx="575533" cy="706640"/>
            <a:chOff x="4073209" y="4947622"/>
            <a:chExt cx="575533" cy="706640"/>
          </a:xfrm>
        </p:grpSpPr>
        <p:pic>
          <p:nvPicPr>
            <p:cNvPr id="22"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3" name="文本框 22"/>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4" name="圆角矩形 23"/>
          <p:cNvSpPr/>
          <p:nvPr/>
        </p:nvSpPr>
        <p:spPr>
          <a:xfrm>
            <a:off x="952500"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41150" y="410949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a:xfrm flipH="1">
            <a:off x="9378275"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3" name="直接连接符 32"/>
          <p:cNvCxnSpPr>
            <a:stCxn id="18" idx="3"/>
            <a:endCxn id="11" idx="1"/>
          </p:cNvCxnSpPr>
          <p:nvPr/>
        </p:nvCxnSpPr>
        <p:spPr>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2" idx="3"/>
            <a:endCxn id="11" idx="1"/>
          </p:cNvCxnSpPr>
          <p:nvPr/>
        </p:nvCxnSpPr>
        <p:spPr>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3" idx="3"/>
          </p:cNvCxnSpPr>
          <p:nvPr/>
        </p:nvCxnSpPr>
        <p:spPr>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3" idx="3"/>
          </p:cNvCxnSpPr>
          <p:nvPr/>
        </p:nvCxnSpPr>
        <p:spPr>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8" name="文本框 37"/>
          <p:cNvSpPr txBox="1"/>
          <p:nvPr/>
        </p:nvSpPr>
        <p:spPr>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9" name="文本框 38"/>
          <p:cNvSpPr txBox="1"/>
          <p:nvPr/>
        </p:nvSpPr>
        <p:spPr>
          <a:xfrm>
            <a:off x="907261" y="4778884"/>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40" name="文本框 39"/>
          <p:cNvSpPr txBox="1"/>
          <p:nvPr/>
        </p:nvSpPr>
        <p:spPr>
          <a:xfrm>
            <a:off x="908439" y="5898417"/>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41" name="文本框 40"/>
          <p:cNvSpPr txBox="1"/>
          <p:nvPr/>
        </p:nvSpPr>
        <p:spPr>
          <a:xfrm>
            <a:off x="10002224" y="4767084"/>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42" name="文本框 41"/>
          <p:cNvSpPr txBox="1"/>
          <p:nvPr/>
        </p:nvSpPr>
        <p:spPr>
          <a:xfrm>
            <a:off x="10000205" y="5886617"/>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cxnSp>
        <p:nvCxnSpPr>
          <p:cNvPr id="54" name="直接箭头连接符 53"/>
          <p:cNvCxnSpPr/>
          <p:nvPr/>
        </p:nvCxnSpPr>
        <p:spPr>
          <a:xfrm flipV="1">
            <a:off x="8390660" y="4245463"/>
            <a:ext cx="899308" cy="330781"/>
          </a:xfrm>
          <a:prstGeom prst="straightConnector1">
            <a:avLst/>
          </a:prstGeom>
          <a:ln w="12700">
            <a:solidFill>
              <a:srgbClr val="8BC9A0"/>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7740742" y="3572319"/>
            <a:ext cx="1879144" cy="712155"/>
            <a:chOff x="7810445" y="3254919"/>
            <a:chExt cx="1879144" cy="712155"/>
          </a:xfrm>
        </p:grpSpPr>
        <p:sp>
          <p:nvSpPr>
            <p:cNvPr id="50" name="文本框 49"/>
            <p:cNvSpPr txBox="1"/>
            <p:nvPr/>
          </p:nvSpPr>
          <p:spPr>
            <a:xfrm rot="20416982">
              <a:off x="7810445" y="3254919"/>
              <a:ext cx="1753903"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56" name="文本框 55"/>
            <p:cNvSpPr txBox="1"/>
            <p:nvPr/>
          </p:nvSpPr>
          <p:spPr>
            <a:xfrm rot="20416982">
              <a:off x="7935686" y="3690075"/>
              <a:ext cx="1753903"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Data</a:t>
              </a:r>
            </a:p>
          </p:txBody>
        </p:sp>
      </p:grpSp>
      <p:sp>
        <p:nvSpPr>
          <p:cNvPr id="61" name="Text Box 19"/>
          <p:cNvSpPr txBox="1">
            <a:spLocks noChangeArrowheads="1"/>
          </p:cNvSpPr>
          <p:nvPr/>
        </p:nvSpPr>
        <p:spPr bwMode="auto">
          <a:xfrm>
            <a:off x="4621960" y="2009119"/>
            <a:ext cx="2863808" cy="584775"/>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P device does not have any VPN route and therefore cannot forward packets based on the IP address.</a:t>
            </a:r>
          </a:p>
        </p:txBody>
      </p:sp>
      <p:cxnSp>
        <p:nvCxnSpPr>
          <p:cNvPr id="62" name="直接连接符 61"/>
          <p:cNvCxnSpPr/>
          <p:nvPr/>
        </p:nvCxnSpPr>
        <p:spPr>
          <a:xfrm>
            <a:off x="6053864" y="2301506"/>
            <a:ext cx="0" cy="2687864"/>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103748" y="3355482"/>
            <a:ext cx="0" cy="1672482"/>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846898" y="4768461"/>
            <a:ext cx="4513567" cy="723926"/>
            <a:chOff x="4088571" y="4424992"/>
            <a:chExt cx="4513567" cy="723926"/>
          </a:xfrm>
        </p:grpSpPr>
        <p:cxnSp>
          <p:nvCxnSpPr>
            <p:cNvPr id="7" name="直接连接符 6"/>
            <p:cNvCxnSpPr>
              <a:stCxn id="11" idx="3"/>
              <a:endCxn id="13"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6067674" y="4424992"/>
              <a:ext cx="540000" cy="723926"/>
              <a:chOff x="5312873" y="4947622"/>
              <a:chExt cx="540000" cy="723926"/>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6" name="文本框 15"/>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9" name="组合 8"/>
            <p:cNvGrpSpPr/>
            <p:nvPr/>
          </p:nvGrpSpPr>
          <p:grpSpPr>
            <a:xfrm>
              <a:off x="8062138" y="4424992"/>
              <a:ext cx="540000" cy="714804"/>
              <a:chOff x="8062138" y="4947622"/>
              <a:chExt cx="540000" cy="714804"/>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4" name="文本框 13"/>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0" name="组合 9"/>
            <p:cNvGrpSpPr/>
            <p:nvPr/>
          </p:nvGrpSpPr>
          <p:grpSpPr>
            <a:xfrm>
              <a:off x="4088571" y="4424992"/>
              <a:ext cx="540000" cy="723926"/>
              <a:chOff x="4088571" y="4947622"/>
              <a:chExt cx="540000" cy="723926"/>
            </a:xfrm>
          </p:grpSpPr>
          <p:pic>
            <p:nvPicPr>
              <p:cNvPr id="11"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2" name="文本框 11"/>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sp>
        <p:nvSpPr>
          <p:cNvPr id="65" name="Text Box 19"/>
          <p:cNvSpPr txBox="1">
            <a:spLocks noChangeArrowheads="1"/>
          </p:cNvSpPr>
          <p:nvPr/>
        </p:nvSpPr>
        <p:spPr bwMode="auto">
          <a:xfrm>
            <a:off x="2545526" y="3083234"/>
            <a:ext cx="3116445" cy="584775"/>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IP headers do not carry VPN information, and therefore the PE cannot distinguish the VPNs to which data belongs.</a:t>
            </a:r>
          </a:p>
        </p:txBody>
      </p:sp>
      <p:grpSp>
        <p:nvGrpSpPr>
          <p:cNvPr id="77" name="组合 76"/>
          <p:cNvGrpSpPr/>
          <p:nvPr/>
        </p:nvGrpSpPr>
        <p:grpSpPr>
          <a:xfrm>
            <a:off x="9493131" y="4346377"/>
            <a:ext cx="540000" cy="723926"/>
            <a:chOff x="4073209" y="4947622"/>
            <a:chExt cx="540000" cy="723926"/>
          </a:xfrm>
        </p:grpSpPr>
        <p:pic>
          <p:nvPicPr>
            <p:cNvPr id="78"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79" name="文本框 78"/>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80" name="组合 79"/>
          <p:cNvGrpSpPr/>
          <p:nvPr/>
        </p:nvGrpSpPr>
        <p:grpSpPr>
          <a:xfrm>
            <a:off x="9504955" y="5427757"/>
            <a:ext cx="552270" cy="723926"/>
            <a:chOff x="4060939" y="4947622"/>
            <a:chExt cx="552270" cy="723926"/>
          </a:xfrm>
        </p:grpSpPr>
        <p:pic>
          <p:nvPicPr>
            <p:cNvPr id="81"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82" name="文本框 81"/>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2446370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par>
                                <p:cTn id="8" presetID="16" presetClass="entr" presetSubtype="21" fill="hold"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barn(inVertical)">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barn(inVertical)">
                                      <p:cBhvr>
                                        <p:cTn id="15" dur="500"/>
                                        <p:tgtEl>
                                          <p:spTgt spid="61"/>
                                        </p:tgtEl>
                                      </p:cBhvr>
                                    </p:animEffect>
                                  </p:childTnLst>
                                </p:cTn>
                              </p:par>
                              <p:par>
                                <p:cTn id="16" presetID="16" presetClass="entr" presetSubtype="21" fill="hold"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barn(inVertical)">
                                      <p:cBhvr>
                                        <p:cTn id="18" dur="500"/>
                                        <p:tgtEl>
                                          <p:spTgt spid="6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barn(inVertical)">
                                      <p:cBhvr>
                                        <p:cTn id="23" dur="500"/>
                                        <p:tgtEl>
                                          <p:spTgt spid="65"/>
                                        </p:tgtEl>
                                      </p:cBhvr>
                                    </p:animEffect>
                                  </p:childTnLst>
                                </p:cTn>
                              </p:par>
                              <p:par>
                                <p:cTn id="24" presetID="16" presetClass="entr" presetSubtype="21" fill="hold" nodeType="with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barn(inVertical)">
                                      <p:cBhvr>
                                        <p:cTn id="2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Solving Problems Through Labels</a:t>
            </a:r>
          </a:p>
        </p:txBody>
      </p:sp>
      <p:sp>
        <p:nvSpPr>
          <p:cNvPr id="3" name="圆角矩形 2"/>
          <p:cNvSpPr/>
          <p:nvPr/>
        </p:nvSpPr>
        <p:spPr>
          <a:xfrm>
            <a:off x="4103749" y="4217735"/>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4333178" y="5702725"/>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5" name="组合 4"/>
          <p:cNvGrpSpPr/>
          <p:nvPr/>
        </p:nvGrpSpPr>
        <p:grpSpPr>
          <a:xfrm>
            <a:off x="2158869" y="4346377"/>
            <a:ext cx="550687" cy="712575"/>
            <a:chOff x="4073209" y="4947622"/>
            <a:chExt cx="550687" cy="712575"/>
          </a:xfrm>
        </p:grpSpPr>
        <p:pic>
          <p:nvPicPr>
            <p:cNvPr id="6"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7" name="文本框 6"/>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 name="圆角矩形 7"/>
          <p:cNvSpPr/>
          <p:nvPr/>
        </p:nvSpPr>
        <p:spPr>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 name="组合 8"/>
          <p:cNvGrpSpPr/>
          <p:nvPr/>
        </p:nvGrpSpPr>
        <p:grpSpPr>
          <a:xfrm>
            <a:off x="2147045" y="5427757"/>
            <a:ext cx="575533" cy="706640"/>
            <a:chOff x="4073209" y="4947622"/>
            <a:chExt cx="575533" cy="706640"/>
          </a:xfrm>
        </p:grpSpPr>
        <p:pic>
          <p:nvPicPr>
            <p:cNvPr id="1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11" name="文本框 10"/>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12" name="圆角矩形 11"/>
          <p:cNvSpPr/>
          <p:nvPr/>
        </p:nvSpPr>
        <p:spPr>
          <a:xfrm>
            <a:off x="952500"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a:xfrm flipH="1">
            <a:off x="9341150" y="410949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a:xfrm flipH="1">
            <a:off x="9378275"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stCxn id="6" idx="3"/>
            <a:endCxn id="41" idx="1"/>
          </p:cNvCxnSpPr>
          <p:nvPr/>
        </p:nvCxnSpPr>
        <p:spPr>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3"/>
            <a:endCxn id="41" idx="1"/>
          </p:cNvCxnSpPr>
          <p:nvPr/>
        </p:nvCxnSpPr>
        <p:spPr>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3" idx="3"/>
          </p:cNvCxnSpPr>
          <p:nvPr/>
        </p:nvCxnSpPr>
        <p:spPr>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43" idx="3"/>
          </p:cNvCxnSpPr>
          <p:nvPr/>
        </p:nvCxnSpPr>
        <p:spPr>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81938" y="4217735"/>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6" name="文本框 25"/>
          <p:cNvSpPr txBox="1"/>
          <p:nvPr/>
        </p:nvSpPr>
        <p:spPr>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27" name="文本框 26"/>
          <p:cNvSpPr txBox="1"/>
          <p:nvPr/>
        </p:nvSpPr>
        <p:spPr>
          <a:xfrm>
            <a:off x="907261" y="4769740"/>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28" name="文本框 27"/>
          <p:cNvSpPr txBox="1"/>
          <p:nvPr/>
        </p:nvSpPr>
        <p:spPr>
          <a:xfrm>
            <a:off x="908439" y="5889273"/>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29" name="文本框 28"/>
          <p:cNvSpPr txBox="1"/>
          <p:nvPr/>
        </p:nvSpPr>
        <p:spPr>
          <a:xfrm>
            <a:off x="10002224" y="4748796"/>
            <a:ext cx="1348434"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0" name="文本框 29"/>
          <p:cNvSpPr txBox="1"/>
          <p:nvPr/>
        </p:nvSpPr>
        <p:spPr>
          <a:xfrm>
            <a:off x="10000205" y="5868329"/>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36" name="组合 35"/>
          <p:cNvGrpSpPr/>
          <p:nvPr/>
        </p:nvGrpSpPr>
        <p:grpSpPr>
          <a:xfrm>
            <a:off x="3846898" y="4768461"/>
            <a:ext cx="4513567" cy="723926"/>
            <a:chOff x="4088571" y="4424992"/>
            <a:chExt cx="4513567" cy="723926"/>
          </a:xfrm>
        </p:grpSpPr>
        <p:cxnSp>
          <p:nvCxnSpPr>
            <p:cNvPr id="37" name="直接连接符 36"/>
            <p:cNvCxnSpPr>
              <a:stCxn id="41" idx="3"/>
              <a:endCxn id="43"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6067674" y="4424992"/>
              <a:ext cx="540000" cy="723926"/>
              <a:chOff x="5312873" y="4947622"/>
              <a:chExt cx="540000" cy="723926"/>
            </a:xfrm>
          </p:grpSpPr>
          <p:pic>
            <p:nvPicPr>
              <p:cNvPr id="45"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46" name="文本框 45"/>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39" name="组合 38"/>
            <p:cNvGrpSpPr/>
            <p:nvPr/>
          </p:nvGrpSpPr>
          <p:grpSpPr>
            <a:xfrm>
              <a:off x="8062138" y="4424992"/>
              <a:ext cx="540000" cy="714804"/>
              <a:chOff x="8062138" y="4947622"/>
              <a:chExt cx="540000" cy="714804"/>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44" name="文本框 43"/>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40" name="组合 39"/>
            <p:cNvGrpSpPr/>
            <p:nvPr/>
          </p:nvGrpSpPr>
          <p:grpSpPr>
            <a:xfrm>
              <a:off x="4088571" y="4424992"/>
              <a:ext cx="540000" cy="723926"/>
              <a:chOff x="4088571" y="4947622"/>
              <a:chExt cx="540000" cy="723926"/>
            </a:xfrm>
          </p:grpSpPr>
          <p:pic>
            <p:nvPicPr>
              <p:cNvPr id="41"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42" name="文本框 41"/>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sp>
        <p:nvSpPr>
          <p:cNvPr id="48" name="文本框 47"/>
          <p:cNvSpPr txBox="1"/>
          <p:nvPr/>
        </p:nvSpPr>
        <p:spPr>
          <a:xfrm>
            <a:off x="6366001" y="2848113"/>
            <a:ext cx="1594457"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50" name="文本框 49"/>
          <p:cNvSpPr txBox="1"/>
          <p:nvPr/>
        </p:nvSpPr>
        <p:spPr>
          <a:xfrm>
            <a:off x="6366001" y="3318468"/>
            <a:ext cx="1594457"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Data</a:t>
            </a:r>
          </a:p>
        </p:txBody>
      </p:sp>
      <p:sp>
        <p:nvSpPr>
          <p:cNvPr id="51" name="文本框 50"/>
          <p:cNvSpPr txBox="1"/>
          <p:nvPr/>
        </p:nvSpPr>
        <p:spPr>
          <a:xfrm>
            <a:off x="6366001" y="2571114"/>
            <a:ext cx="1594457"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Inner label: 8888</a:t>
            </a:r>
          </a:p>
        </p:txBody>
      </p:sp>
      <p:sp>
        <p:nvSpPr>
          <p:cNvPr id="52" name="文本框 51"/>
          <p:cNvSpPr txBox="1"/>
          <p:nvPr/>
        </p:nvSpPr>
        <p:spPr>
          <a:xfrm>
            <a:off x="6366001" y="2293706"/>
            <a:ext cx="1594457"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Outer label: 6662</a:t>
            </a:r>
          </a:p>
        </p:txBody>
      </p:sp>
      <p:cxnSp>
        <p:nvCxnSpPr>
          <p:cNvPr id="54" name="直接箭头连接符 53"/>
          <p:cNvCxnSpPr/>
          <p:nvPr/>
        </p:nvCxnSpPr>
        <p:spPr>
          <a:xfrm flipH="1">
            <a:off x="6574011" y="3753233"/>
            <a:ext cx="1178437" cy="0"/>
          </a:xfrm>
          <a:prstGeom prst="straightConnector1">
            <a:avLst/>
          </a:prstGeom>
          <a:ln w="12700">
            <a:solidFill>
              <a:srgbClr val="8BC9A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6" idx="2"/>
            <a:endCxn id="61" idx="1"/>
          </p:cNvCxnSpPr>
          <p:nvPr/>
        </p:nvCxnSpPr>
        <p:spPr>
          <a:xfrm>
            <a:off x="2783098" y="2166878"/>
            <a:ext cx="1563068" cy="529319"/>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sp>
        <p:nvSpPr>
          <p:cNvPr id="56" name="Text Box 19"/>
          <p:cNvSpPr txBox="1">
            <a:spLocks noChangeArrowheads="1"/>
          </p:cNvSpPr>
          <p:nvPr/>
        </p:nvSpPr>
        <p:spPr bwMode="auto">
          <a:xfrm>
            <a:off x="858822" y="1335881"/>
            <a:ext cx="3848551" cy="830997"/>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inner label (VPN label) is distributed by MP-BGP of each PE to a VPN route. Each PE determines the VPN to which the data belongs according to the inner label.</a:t>
            </a:r>
          </a:p>
        </p:txBody>
      </p:sp>
      <p:sp>
        <p:nvSpPr>
          <p:cNvPr id="59" name="文本框 58"/>
          <p:cNvSpPr txBox="1"/>
          <p:nvPr/>
        </p:nvSpPr>
        <p:spPr>
          <a:xfrm>
            <a:off x="4346166" y="2834696"/>
            <a:ext cx="1594457"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60" name="文本框 59"/>
          <p:cNvSpPr txBox="1"/>
          <p:nvPr/>
        </p:nvSpPr>
        <p:spPr>
          <a:xfrm>
            <a:off x="4346166" y="3305051"/>
            <a:ext cx="1594457"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Data</a:t>
            </a:r>
          </a:p>
        </p:txBody>
      </p:sp>
      <p:sp>
        <p:nvSpPr>
          <p:cNvPr id="61" name="文本框 60"/>
          <p:cNvSpPr txBox="1"/>
          <p:nvPr/>
        </p:nvSpPr>
        <p:spPr>
          <a:xfrm>
            <a:off x="4346166" y="2557697"/>
            <a:ext cx="1594457"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Inner label: 8888</a:t>
            </a:r>
          </a:p>
        </p:txBody>
      </p:sp>
      <p:sp>
        <p:nvSpPr>
          <p:cNvPr id="62" name="文本框 61"/>
          <p:cNvSpPr txBox="1"/>
          <p:nvPr/>
        </p:nvSpPr>
        <p:spPr>
          <a:xfrm>
            <a:off x="4346166" y="2280289"/>
            <a:ext cx="1594457"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Outer label: 6661</a:t>
            </a:r>
          </a:p>
        </p:txBody>
      </p:sp>
      <p:cxnSp>
        <p:nvCxnSpPr>
          <p:cNvPr id="63" name="直接箭头连接符 62"/>
          <p:cNvCxnSpPr/>
          <p:nvPr/>
        </p:nvCxnSpPr>
        <p:spPr>
          <a:xfrm flipH="1">
            <a:off x="4554176" y="3739816"/>
            <a:ext cx="1178437" cy="0"/>
          </a:xfrm>
          <a:prstGeom prst="straightConnector1">
            <a:avLst/>
          </a:prstGeom>
          <a:ln w="12700">
            <a:solidFill>
              <a:srgbClr val="8BC9A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2795135" y="4138412"/>
            <a:ext cx="783769" cy="337799"/>
          </a:xfrm>
          <a:prstGeom prst="straightConnector1">
            <a:avLst/>
          </a:prstGeom>
          <a:ln w="12700">
            <a:solidFill>
              <a:srgbClr val="8BC9A0"/>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rot="2559547">
            <a:off x="2505610" y="3525809"/>
            <a:ext cx="1719698" cy="712155"/>
            <a:chOff x="7890168" y="3254919"/>
            <a:chExt cx="1719698" cy="712155"/>
          </a:xfrm>
        </p:grpSpPr>
        <p:sp>
          <p:nvSpPr>
            <p:cNvPr id="66" name="文本框 65"/>
            <p:cNvSpPr txBox="1"/>
            <p:nvPr/>
          </p:nvSpPr>
          <p:spPr>
            <a:xfrm rot="20416982">
              <a:off x="7890168" y="3254919"/>
              <a:ext cx="1594457" cy="461665"/>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IP header</a:t>
              </a:r>
            </a:p>
            <a:p>
              <a:pP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Destination </a:t>
              </a:r>
              <a:r>
                <a:rPr lang="en-US" sz="11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192.168.1.1</a:t>
              </a:r>
            </a:p>
          </p:txBody>
        </p:sp>
        <p:sp>
          <p:nvSpPr>
            <p:cNvPr id="67" name="文本框 66"/>
            <p:cNvSpPr txBox="1"/>
            <p:nvPr/>
          </p:nvSpPr>
          <p:spPr>
            <a:xfrm rot="20416982">
              <a:off x="8015409" y="3690075"/>
              <a:ext cx="1594457" cy="276999"/>
            </a:xfrm>
            <a:prstGeom prst="rect">
              <a:avLst/>
            </a:prstGeom>
            <a:noFill/>
            <a:ln w="28575">
              <a:solidFill>
                <a:srgbClr val="8BC9A0"/>
              </a:solidFill>
            </a:ln>
          </p:spPr>
          <p:txBody>
            <a:bodyPr wrap="square" lIns="0" rIns="0" rtlCol="0">
              <a:noAutofit/>
            </a:bodyPr>
            <a:lstStyle>
              <a:defPPr>
                <a:defRPr lang="en-US"/>
              </a:defPPr>
              <a:lvl1pPr algn="ctr">
                <a:defRPr sz="1200"/>
              </a:lvl1pPr>
            </a:lstStyle>
            <a:p>
              <a:pPr fontAlgn="ctr"/>
              <a:r>
                <a:rPr lang="en-US" sz="1100">
                  <a:latin typeface="Huawei Sans" panose="020C0503030203020204" pitchFamily="34" charset="0"/>
                  <a:ea typeface="方正兰亭黑简体" panose="02000000000000000000" pitchFamily="2" charset="-122"/>
                  <a:sym typeface="Huawei Sans" panose="020C0503030203020204" pitchFamily="34" charset="0"/>
                </a:rPr>
                <a:t>Data</a:t>
              </a:r>
            </a:p>
          </p:txBody>
        </p:sp>
      </p:grpSp>
      <p:cxnSp>
        <p:nvCxnSpPr>
          <p:cNvPr id="72" name="直接连接符 71"/>
          <p:cNvCxnSpPr>
            <a:stCxn id="73" idx="2"/>
            <a:endCxn id="52" idx="3"/>
          </p:cNvCxnSpPr>
          <p:nvPr/>
        </p:nvCxnSpPr>
        <p:spPr>
          <a:xfrm flipH="1">
            <a:off x="7960458" y="2179023"/>
            <a:ext cx="1716266" cy="253183"/>
          </a:xfrm>
          <a:prstGeom prst="line">
            <a:avLst/>
          </a:prstGeom>
          <a:ln w="12700">
            <a:solidFill>
              <a:srgbClr val="EC7061"/>
            </a:solidFill>
          </a:ln>
        </p:spPr>
        <p:style>
          <a:lnRef idx="1">
            <a:schemeClr val="accent1"/>
          </a:lnRef>
          <a:fillRef idx="0">
            <a:schemeClr val="accent1"/>
          </a:fillRef>
          <a:effectRef idx="0">
            <a:schemeClr val="accent1"/>
          </a:effectRef>
          <a:fontRef idx="minor">
            <a:schemeClr val="tx1"/>
          </a:fontRef>
        </p:style>
      </p:cxnSp>
      <p:sp>
        <p:nvSpPr>
          <p:cNvPr id="73" name="Text Box 19"/>
          <p:cNvSpPr txBox="1">
            <a:spLocks noChangeArrowheads="1"/>
          </p:cNvSpPr>
          <p:nvPr/>
        </p:nvSpPr>
        <p:spPr bwMode="auto">
          <a:xfrm>
            <a:off x="7752448" y="1348026"/>
            <a:ext cx="3848551" cy="830997"/>
          </a:xfrm>
          <a:prstGeom prst="rect">
            <a:avLst/>
          </a:prstGeom>
          <a:solidFill>
            <a:srgbClr val="EC7061"/>
          </a:solidFill>
          <a:ln w="19050">
            <a:solidFill>
              <a:srgbClr val="EC7061"/>
            </a:solidFill>
            <a:miter lim="800000"/>
            <a:headEnd/>
            <a:tailEnd/>
          </a:ln>
          <a:effectLst/>
          <a:extLst/>
        </p:spPr>
        <p:txBody>
          <a:bodyPr wrap="square" anchor="ctr">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outer label (public network label) is distributed by LDP to the next hop (usually an interface address of a PE) of the VPN route. The P forwards data to a PE according to the outer label.</a:t>
            </a:r>
          </a:p>
        </p:txBody>
      </p:sp>
      <p:grpSp>
        <p:nvGrpSpPr>
          <p:cNvPr id="31" name="组合 30"/>
          <p:cNvGrpSpPr/>
          <p:nvPr/>
        </p:nvGrpSpPr>
        <p:grpSpPr>
          <a:xfrm>
            <a:off x="5032915" y="4251517"/>
            <a:ext cx="2983539" cy="462756"/>
            <a:chOff x="5287083" y="4251517"/>
            <a:chExt cx="2545509" cy="462756"/>
          </a:xfrm>
        </p:grpSpPr>
        <p:sp>
          <p:nvSpPr>
            <p:cNvPr id="84" name="Can 9"/>
            <p:cNvSpPr/>
            <p:nvPr/>
          </p:nvSpPr>
          <p:spPr>
            <a:xfrm rot="16200000" flipH="1">
              <a:off x="6311681" y="3226919"/>
              <a:ext cx="462756" cy="2511951"/>
            </a:xfrm>
            <a:prstGeom prst="can">
              <a:avLst>
                <a:gd name="adj" fmla="val 40000"/>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a:xfrm>
              <a:off x="5647831" y="4298228"/>
              <a:ext cx="2184761" cy="369332"/>
            </a:xfrm>
            <a:prstGeom prst="rect">
              <a:avLst/>
            </a:prstGeom>
            <a:noFill/>
          </p:spPr>
          <p:txBody>
            <a:bodyPr wrap="square" rtlCol="0">
              <a:noAutofit/>
            </a:bodyPr>
            <a:lstStyle/>
            <a:p>
              <a:pPr fontAlgn="ctr"/>
              <a:r>
                <a:rPr lang="en-US" sz="1600" dirty="0">
                  <a:latin typeface="Huawei Sans" panose="020C0503030203020204" pitchFamily="34" charset="0"/>
                </a:rPr>
                <a:t>Public network tunnel</a:t>
              </a:r>
            </a:p>
          </p:txBody>
        </p:sp>
      </p:grpSp>
      <p:grpSp>
        <p:nvGrpSpPr>
          <p:cNvPr id="32" name="组合 31"/>
          <p:cNvGrpSpPr/>
          <p:nvPr/>
        </p:nvGrpSpPr>
        <p:grpSpPr>
          <a:xfrm>
            <a:off x="4228429" y="4265469"/>
            <a:ext cx="1026307" cy="396910"/>
            <a:chOff x="2762557" y="6260898"/>
            <a:chExt cx="1583599" cy="396910"/>
          </a:xfrm>
        </p:grpSpPr>
        <p:sp>
          <p:nvSpPr>
            <p:cNvPr id="83" name="Can 225"/>
            <p:cNvSpPr/>
            <p:nvPr/>
          </p:nvSpPr>
          <p:spPr>
            <a:xfrm rot="16200000" flipH="1">
              <a:off x="3314838" y="5744220"/>
              <a:ext cx="361307" cy="1465870"/>
            </a:xfrm>
            <a:prstGeom prst="can">
              <a:avLst>
                <a:gd name="adj" fmla="val 40000"/>
              </a:avLst>
            </a:prstGeom>
            <a:solidFill>
              <a:srgbClr val="00B0F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2884336" y="6260898"/>
              <a:ext cx="1461820" cy="307777"/>
            </a:xfrm>
            <a:prstGeom prst="rect">
              <a:avLst/>
            </a:prstGeom>
            <a:noFill/>
          </p:spPr>
          <p:txBody>
            <a:bodyPr wrap="square" rtlCol="0">
              <a:noAutofit/>
            </a:bodyPr>
            <a:lstStyle/>
            <a:p>
              <a:pPr algn="ctr" fontAlgn="ctr">
                <a:lnSpc>
                  <a:spcPct val="89000"/>
                </a:lnSpc>
              </a:pPr>
              <a:r>
                <a:rPr lang="en-US" sz="900" dirty="0">
                  <a:solidFill>
                    <a:schemeClr val="bg1"/>
                  </a:solidFill>
                  <a:latin typeface="Huawei Sans" panose="020C0503030203020204" pitchFamily="34" charset="0"/>
                </a:rPr>
                <a:t>Private network traffic</a:t>
              </a:r>
            </a:p>
          </p:txBody>
        </p:sp>
      </p:grpSp>
      <p:grpSp>
        <p:nvGrpSpPr>
          <p:cNvPr id="74" name="组合 73"/>
          <p:cNvGrpSpPr/>
          <p:nvPr/>
        </p:nvGrpSpPr>
        <p:grpSpPr>
          <a:xfrm>
            <a:off x="9493131" y="4346377"/>
            <a:ext cx="540000" cy="723926"/>
            <a:chOff x="4073209" y="4947622"/>
            <a:chExt cx="540000" cy="723926"/>
          </a:xfrm>
        </p:grpSpPr>
        <p:pic>
          <p:nvPicPr>
            <p:cNvPr id="75"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76" name="文本框 75"/>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77" name="组合 76"/>
          <p:cNvGrpSpPr/>
          <p:nvPr/>
        </p:nvGrpSpPr>
        <p:grpSpPr>
          <a:xfrm>
            <a:off x="9504955" y="5427757"/>
            <a:ext cx="552270" cy="723926"/>
            <a:chOff x="4060939" y="4947622"/>
            <a:chExt cx="552270" cy="723926"/>
          </a:xfrm>
        </p:grpSpPr>
        <p:pic>
          <p:nvPicPr>
            <p:cNvPr id="78"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79" name="文本框 78"/>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extLst>
      <p:ext uri="{BB962C8B-B14F-4D97-AF65-F5344CB8AC3E}">
        <p14:creationId xmlns:p14="http://schemas.microsoft.com/office/powerpoint/2010/main" val="2074817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barn(inVertical)">
                                      <p:cBhvr>
                                        <p:cTn id="10" dur="500"/>
                                        <p:tgtEl>
                                          <p:spTgt spid="4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barn(inVertical)">
                                      <p:cBhvr>
                                        <p:cTn id="13" dur="500"/>
                                        <p:tgtEl>
                                          <p:spTgt spid="5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barn(inVertical)">
                                      <p:cBhvr>
                                        <p:cTn id="16" dur="500"/>
                                        <p:tgtEl>
                                          <p:spTgt spid="5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barn(inVertical)">
                                      <p:cBhvr>
                                        <p:cTn id="19" dur="500"/>
                                        <p:tgtEl>
                                          <p:spTgt spid="52"/>
                                        </p:tgtEl>
                                      </p:cBhvr>
                                    </p:animEffect>
                                  </p:childTnLst>
                                </p:cTn>
                              </p:par>
                              <p:par>
                                <p:cTn id="20" presetID="16" presetClass="entr" presetSubtype="21"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barn(inVertical)">
                                      <p:cBhvr>
                                        <p:cTn id="22" dur="500"/>
                                        <p:tgtEl>
                                          <p:spTgt spid="54"/>
                                        </p:tgtEl>
                                      </p:cBhvr>
                                    </p:animEffect>
                                  </p:childTnLst>
                                </p:cTn>
                              </p:par>
                              <p:par>
                                <p:cTn id="23" presetID="16" presetClass="entr" presetSubtype="21"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barn(inVertical)">
                                      <p:cBhvr>
                                        <p:cTn id="25" dur="500"/>
                                        <p:tgtEl>
                                          <p:spTgt spid="7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inVertical)">
                                      <p:cBhvr>
                                        <p:cTn id="28" dur="500"/>
                                        <p:tgtEl>
                                          <p:spTgt spid="7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barn(inVertical)">
                                      <p:cBhvr>
                                        <p:cTn id="33" dur="500"/>
                                        <p:tgtEl>
                                          <p:spTgt spid="32"/>
                                        </p:tgtEl>
                                      </p:cBhvr>
                                    </p:animEffect>
                                  </p:childTnLst>
                                </p:cTn>
                              </p:par>
                              <p:par>
                                <p:cTn id="34" presetID="16" presetClass="entr" presetSubtype="21"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barn(inVertical)">
                                      <p:cBhvr>
                                        <p:cTn id="36" dur="500"/>
                                        <p:tgtEl>
                                          <p:spTgt spid="55"/>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barn(inVertical)">
                                      <p:cBhvr>
                                        <p:cTn id="39" dur="500"/>
                                        <p:tgtEl>
                                          <p:spTgt spid="56"/>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barn(inVertical)">
                                      <p:cBhvr>
                                        <p:cTn id="42" dur="500"/>
                                        <p:tgtEl>
                                          <p:spTgt spid="59"/>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barn(inVertical)">
                                      <p:cBhvr>
                                        <p:cTn id="45" dur="500"/>
                                        <p:tgtEl>
                                          <p:spTgt spid="60"/>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barn(inVertical)">
                                      <p:cBhvr>
                                        <p:cTn id="48" dur="500"/>
                                        <p:tgtEl>
                                          <p:spTgt spid="61"/>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barn(inVertical)">
                                      <p:cBhvr>
                                        <p:cTn id="51" dur="500"/>
                                        <p:tgtEl>
                                          <p:spTgt spid="62"/>
                                        </p:tgtEl>
                                      </p:cBhvr>
                                    </p:animEffect>
                                  </p:childTnLst>
                                </p:cTn>
                              </p:par>
                              <p:par>
                                <p:cTn id="52" presetID="16" presetClass="entr" presetSubtype="21"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barn(inVertical)">
                                      <p:cBhvr>
                                        <p:cTn id="54" dur="500"/>
                                        <p:tgtEl>
                                          <p:spTgt spid="63"/>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barn(inVertical)">
                                      <p:cBhvr>
                                        <p:cTn id="59" dur="500"/>
                                        <p:tgtEl>
                                          <p:spTgt spid="64"/>
                                        </p:tgtEl>
                                      </p:cBhvr>
                                    </p:animEffect>
                                  </p:childTnLst>
                                </p:cTn>
                              </p:par>
                              <p:par>
                                <p:cTn id="60" presetID="16" presetClass="entr" presetSubtype="21" fill="hold"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barn(inVertical)">
                                      <p:cBhvr>
                                        <p:cTn id="6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51" grpId="0" animBg="1"/>
      <p:bldP spid="52" grpId="0" animBg="1"/>
      <p:bldP spid="56" grpId="0" animBg="1"/>
      <p:bldP spid="59" grpId="0" animBg="1"/>
      <p:bldP spid="60" grpId="0" animBg="1"/>
      <p:bldP spid="61" grpId="0" animBg="1"/>
      <p:bldP spid="62" grpId="0" animBg="1"/>
      <p:bldP spid="7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文本占位符 68"/>
          <p:cNvSpPr>
            <a:spLocks noGrp="1"/>
          </p:cNvSpPr>
          <p:nvPr>
            <p:ph type="body" sz="quarter" idx="10"/>
          </p:nvPr>
        </p:nvSpPr>
        <p:spPr/>
        <p:txBody>
          <a:bodyPr wrap="square">
            <a:noAutofit/>
          </a:bodyPr>
          <a:lstStyle/>
          <a:p>
            <a:pPr fontAlgn="ctr">
              <a:lnSpc>
                <a:spcPct val="10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The PEs and P distribute public network labels through LDP to establish LSPs (public network tunnels) between PEs.</a:t>
            </a:r>
          </a:p>
          <a:p>
            <a:pPr fontAlgn="ctr">
              <a:lnSpc>
                <a:spcPct val="10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When transmitting VPNv4 routes through MP-BGP, the ingress PE carries VPN labels to differentiate data of different VPNs.</a:t>
            </a:r>
          </a:p>
          <a:p>
            <a:pPr fontAlgn="ctr">
              <a:lnSpc>
                <a:spcPct val="10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After receiving VPNv4 routes, the egress PE performs VPN route leaking and tunnel recursion to select routes.</a:t>
            </a:r>
          </a:p>
        </p:txBody>
      </p:sp>
      <p:sp>
        <p:nvSpPr>
          <p:cNvPr id="68" name="标题 67"/>
          <p:cNvSpPr>
            <a:spLocks noGrp="1"/>
          </p:cNvSpPr>
          <p:nvPr>
            <p:ph type="title"/>
          </p:nvPr>
        </p:nvSpPr>
        <p:spPr/>
        <p:txBody>
          <a:bodyPr wrap="square">
            <a:noAutofit/>
          </a:bodyPr>
          <a:lstStyle/>
          <a:p>
            <a:pPr fontAlgn="ctr"/>
            <a:r>
              <a:rPr lang="en-US" dirty="0">
                <a:latin typeface="Huawei Sans" panose="020C0503030203020204" pitchFamily="34" charset="0"/>
              </a:rPr>
              <a:t>Route Distribution from the Ingress PE to the Egress PE (5)</a:t>
            </a:r>
          </a:p>
        </p:txBody>
      </p:sp>
      <p:sp>
        <p:nvSpPr>
          <p:cNvPr id="51" name="圆角矩形 50"/>
          <p:cNvSpPr/>
          <p:nvPr/>
        </p:nvSpPr>
        <p:spPr>
          <a:xfrm>
            <a:off x="4103749" y="4217735"/>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4326352" y="5739301"/>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54" name="组合 53"/>
          <p:cNvGrpSpPr/>
          <p:nvPr/>
        </p:nvGrpSpPr>
        <p:grpSpPr>
          <a:xfrm>
            <a:off x="3846898" y="4768461"/>
            <a:ext cx="4513567" cy="723926"/>
            <a:chOff x="4088571" y="4424992"/>
            <a:chExt cx="4513567" cy="723926"/>
          </a:xfrm>
        </p:grpSpPr>
        <p:cxnSp>
          <p:nvCxnSpPr>
            <p:cNvPr id="55" name="直接连接符 54"/>
            <p:cNvCxnSpPr>
              <a:stCxn id="59" idx="3"/>
              <a:endCxn id="61"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auto">
              <a:xfrm>
                <a:off x="5312873" y="4947622"/>
                <a:ext cx="540000" cy="441818"/>
              </a:xfrm>
              <a:prstGeom prst="rect">
                <a:avLst/>
              </a:prstGeom>
              <a:noFill/>
            </p:spPr>
          </p:pic>
          <p:sp>
            <p:nvSpPr>
              <p:cNvPr id="80" name="文本框 79"/>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auto">
              <a:xfrm>
                <a:off x="8062138" y="4947622"/>
                <a:ext cx="540000" cy="441818"/>
              </a:xfrm>
              <a:prstGeom prst="rect">
                <a:avLst/>
              </a:prstGeom>
              <a:noFill/>
            </p:spPr>
          </p:pic>
          <p:sp>
            <p:nvSpPr>
              <p:cNvPr id="70" name="文本框 69"/>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auto">
              <a:xfrm>
                <a:off x="4088571" y="4947622"/>
                <a:ext cx="540000" cy="441818"/>
              </a:xfrm>
              <a:prstGeom prst="rect">
                <a:avLst/>
              </a:prstGeom>
              <a:noFill/>
            </p:spPr>
          </p:pic>
          <p:sp>
            <p:nvSpPr>
              <p:cNvPr id="60" name="文本框 59"/>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a:xfrm>
            <a:off x="2158869" y="4346377"/>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3" name="文本框 82"/>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a:xfrm>
            <a:off x="952500"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a:xfrm>
            <a:off x="2147045" y="5427757"/>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7" name="文本框 86"/>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a:xfrm>
            <a:off x="952500"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a:xfrm flipH="1">
            <a:off x="9366451" y="4098803"/>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a:xfrm flipH="1">
            <a:off x="9378275" y="5180183"/>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a:xfrm>
            <a:off x="2698869" y="4567286"/>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a:xfrm flipV="1">
            <a:off x="2687045" y="4989370"/>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a:xfrm flipV="1">
            <a:off x="8360465" y="4567286"/>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a:xfrm>
            <a:off x="8360465" y="4989370"/>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文本框 100"/>
          <p:cNvSpPr txBox="1"/>
          <p:nvPr/>
        </p:nvSpPr>
        <p:spPr>
          <a:xfrm>
            <a:off x="881938" y="4217735"/>
            <a:ext cx="1215397"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2" name="文本框 101"/>
          <p:cNvSpPr txBox="1"/>
          <p:nvPr/>
        </p:nvSpPr>
        <p:spPr>
          <a:xfrm>
            <a:off x="894774" y="553916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3" name="文本框 102"/>
          <p:cNvSpPr txBox="1"/>
          <p:nvPr/>
        </p:nvSpPr>
        <p:spPr>
          <a:xfrm>
            <a:off x="916405" y="4760596"/>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a:xfrm>
            <a:off x="917583" y="5880129"/>
            <a:ext cx="1346495"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a:xfrm>
            <a:off x="10002224" y="4739652"/>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a:xfrm>
            <a:off x="10000205" y="5859185"/>
            <a:ext cx="1371709"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14" name="组合 13"/>
          <p:cNvGrpSpPr/>
          <p:nvPr/>
        </p:nvGrpSpPr>
        <p:grpSpPr>
          <a:xfrm>
            <a:off x="5100628" y="2961285"/>
            <a:ext cx="2006105" cy="1265274"/>
            <a:chOff x="4519386" y="2997649"/>
            <a:chExt cx="2006105" cy="1265274"/>
          </a:xfrm>
        </p:grpSpPr>
        <p:sp>
          <p:nvSpPr>
            <p:cNvPr id="76" name="文本框 75"/>
            <p:cNvSpPr txBox="1"/>
            <p:nvPr/>
          </p:nvSpPr>
          <p:spPr>
            <a:xfrm>
              <a:off x="4519386" y="2997649"/>
              <a:ext cx="2006105" cy="954107"/>
            </a:xfrm>
            <a:prstGeom prst="rect">
              <a:avLst/>
            </a:prstGeom>
            <a:noFill/>
            <a:ln w="19050">
              <a:solidFill>
                <a:srgbClr val="8BC9A0"/>
              </a:solid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100:1:192.168.1.0/24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RT=100:1</a:t>
              </a:r>
            </a:p>
            <a:p>
              <a:pPr algn="ctr" fontAlgn="ctr"/>
              <a:r>
                <a:rPr lang="en-US" sz="14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=1.1.1.1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Label=8888</a:t>
              </a:r>
            </a:p>
          </p:txBody>
        </p:sp>
        <p:sp>
          <p:nvSpPr>
            <p:cNvPr id="77" name="文本框 76"/>
            <p:cNvSpPr txBox="1"/>
            <p:nvPr/>
          </p:nvSpPr>
          <p:spPr>
            <a:xfrm>
              <a:off x="4519386" y="3955146"/>
              <a:ext cx="2006105" cy="307777"/>
            </a:xfrm>
            <a:prstGeom prst="rect">
              <a:avLst/>
            </a:prstGeom>
            <a:noFill/>
            <a:ln w="19050">
              <a:solidFill>
                <a:srgbClr val="8BC9A0"/>
              </a:solid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RT=100:1</a:t>
              </a:r>
            </a:p>
          </p:txBody>
        </p:sp>
      </p:grpSp>
      <p:cxnSp>
        <p:nvCxnSpPr>
          <p:cNvPr id="78" name="直接连接符 77"/>
          <p:cNvCxnSpPr/>
          <p:nvPr/>
        </p:nvCxnSpPr>
        <p:spPr>
          <a:xfrm flipV="1">
            <a:off x="4103749" y="4494734"/>
            <a:ext cx="0" cy="267793"/>
          </a:xfrm>
          <a:prstGeom prst="line">
            <a:avLst/>
          </a:prstGeom>
          <a:ln w="31750">
            <a:solidFill>
              <a:srgbClr val="EC706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488248" y="3993498"/>
            <a:ext cx="1239010" cy="523220"/>
          </a:xfrm>
          <a:prstGeom prst="rect">
            <a:avLst/>
          </a:prstGeom>
          <a:noFill/>
        </p:spPr>
        <p:txBody>
          <a:bodyPr wrap="square" rtlCol="0">
            <a:noAutofit/>
          </a:bodyPr>
          <a:lstStyle/>
          <a:p>
            <a:pPr fontAlgn="ctr"/>
            <a:r>
              <a:rPr lang="en-US" sz="1400" dirty="0" smtClean="0">
                <a:latin typeface="Huawei Sans" panose="020C0503030203020204" pitchFamily="34" charset="0"/>
              </a:rPr>
              <a:t>Loopback0:</a:t>
            </a:r>
            <a:endParaRPr lang="en-US" sz="1400" dirty="0">
              <a:latin typeface="Huawei Sans" panose="020C0503030203020204" pitchFamily="34" charset="0"/>
            </a:endParaRPr>
          </a:p>
          <a:p>
            <a:pPr fontAlgn="ctr"/>
            <a:r>
              <a:rPr lang="en-US" sz="1400" dirty="0">
                <a:latin typeface="Huawei Sans" panose="020C0503030203020204" pitchFamily="34" charset="0"/>
              </a:rPr>
              <a:t>1.1.1.1/32</a:t>
            </a:r>
          </a:p>
        </p:txBody>
      </p:sp>
      <p:sp>
        <p:nvSpPr>
          <p:cNvPr id="107" name="任意多边形 106"/>
          <p:cNvSpPr/>
          <p:nvPr/>
        </p:nvSpPr>
        <p:spPr>
          <a:xfrm>
            <a:off x="4128342" y="4325815"/>
            <a:ext cx="3950677" cy="457200"/>
          </a:xfrm>
          <a:custGeom>
            <a:avLst/>
            <a:gdLst>
              <a:gd name="connsiteX0" fmla="*/ 0 w 3950677"/>
              <a:gd name="connsiteY0" fmla="*/ 422031 h 457200"/>
              <a:gd name="connsiteX1" fmla="*/ 422031 w 3950677"/>
              <a:gd name="connsiteY1" fmla="*/ 0 h 457200"/>
              <a:gd name="connsiteX2" fmla="*/ 3493477 w 3950677"/>
              <a:gd name="connsiteY2" fmla="*/ 0 h 457200"/>
              <a:gd name="connsiteX3" fmla="*/ 3950677 w 3950677"/>
              <a:gd name="connsiteY3" fmla="*/ 457200 h 457200"/>
            </a:gdLst>
            <a:ahLst/>
            <a:cxnLst>
              <a:cxn ang="0">
                <a:pos x="connsiteX0" y="connsiteY0"/>
              </a:cxn>
              <a:cxn ang="0">
                <a:pos x="connsiteX1" y="connsiteY1"/>
              </a:cxn>
              <a:cxn ang="0">
                <a:pos x="connsiteX2" y="connsiteY2"/>
              </a:cxn>
              <a:cxn ang="0">
                <a:pos x="connsiteX3" y="connsiteY3"/>
              </a:cxn>
            </a:cxnLst>
            <a:rect l="l" t="t" r="r" b="b"/>
            <a:pathLst>
              <a:path w="3950677" h="457200">
                <a:moveTo>
                  <a:pt x="0" y="422031"/>
                </a:moveTo>
                <a:lnTo>
                  <a:pt x="422031" y="0"/>
                </a:lnTo>
                <a:lnTo>
                  <a:pt x="3493477" y="0"/>
                </a:lnTo>
                <a:lnTo>
                  <a:pt x="3950677" y="457200"/>
                </a:lnTo>
              </a:path>
            </a:pathLst>
          </a:custGeom>
          <a:ln w="31750">
            <a:solidFill>
              <a:srgbClr val="EC706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19" name="文本框 18"/>
          <p:cNvSpPr txBox="1"/>
          <p:nvPr/>
        </p:nvSpPr>
        <p:spPr>
          <a:xfrm>
            <a:off x="5846710" y="5452786"/>
            <a:ext cx="570990" cy="338554"/>
          </a:xfrm>
          <a:prstGeom prst="rect">
            <a:avLst/>
          </a:prstGeom>
          <a:noFill/>
        </p:spPr>
        <p:txBody>
          <a:bodyPr wrap="square" rtlCol="0">
            <a:noAutofit/>
          </a:bodyPr>
          <a:lstStyle/>
          <a:p>
            <a:pPr fontAlgn="ctr"/>
            <a:r>
              <a:rPr lang="en-US" sz="1600" b="1">
                <a:solidFill>
                  <a:srgbClr val="EC7061"/>
                </a:solidFill>
                <a:latin typeface="Huawei Sans" panose="020C0503030203020204" pitchFamily="34" charset="0"/>
              </a:rPr>
              <a:t>LDP</a:t>
            </a:r>
          </a:p>
        </p:txBody>
      </p:sp>
      <p:sp>
        <p:nvSpPr>
          <p:cNvPr id="109" name="矩形 108"/>
          <p:cNvSpPr/>
          <p:nvPr/>
        </p:nvSpPr>
        <p:spPr>
          <a:xfrm>
            <a:off x="7955458" y="3039927"/>
            <a:ext cx="2085092" cy="101560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a:xfrm>
            <a:off x="7980762" y="3003683"/>
            <a:ext cx="2073003" cy="1015663"/>
          </a:xfrm>
          <a:prstGeom prst="rect">
            <a:avLst/>
          </a:prstGeom>
          <a:noFill/>
        </p:spPr>
        <p:txBody>
          <a:bodyPr wrap="square" rtlCol="0">
            <a:noAutofit/>
          </a:bodyPr>
          <a:lstStyle/>
          <a:p>
            <a:pPr fontAlgn="ctr"/>
            <a:r>
              <a:rPr lang="en-US" sz="1200" dirty="0">
                <a:latin typeface="Huawei Sans" panose="020C0503030203020204" pitchFamily="34" charset="0"/>
              </a:rPr>
              <a:t>-------------------------------</a:t>
            </a:r>
          </a:p>
          <a:p>
            <a:pPr algn="ctr" fontAlgn="ctr"/>
            <a:r>
              <a:rPr lang="en-US" sz="1200" dirty="0">
                <a:latin typeface="Huawei Sans" panose="020C0503030203020204" pitchFamily="34" charset="0"/>
              </a:rPr>
              <a:t>LDP LSP</a:t>
            </a:r>
          </a:p>
          <a:p>
            <a:pPr fontAlgn="ctr"/>
            <a:r>
              <a:rPr lang="en-US" sz="1200" dirty="0">
                <a:latin typeface="Huawei Sans" panose="020C0503030203020204" pitchFamily="34" charset="0"/>
              </a:rPr>
              <a:t>-------------------------------</a:t>
            </a:r>
          </a:p>
          <a:p>
            <a:pPr fontAlgn="ctr"/>
            <a:r>
              <a:rPr lang="en-US" sz="1200" dirty="0">
                <a:latin typeface="Huawei Sans" panose="020C0503030203020204" pitchFamily="34" charset="0"/>
              </a:rPr>
              <a:t>FEC                 Out Label</a:t>
            </a:r>
          </a:p>
          <a:p>
            <a:pPr fontAlgn="ctr"/>
            <a:r>
              <a:rPr lang="en-US" sz="1200" dirty="0">
                <a:solidFill>
                  <a:srgbClr val="EC7061"/>
                </a:solidFill>
                <a:latin typeface="Huawei Sans" panose="020C0503030203020204" pitchFamily="34" charset="0"/>
              </a:rPr>
              <a:t>1.1.1.1/32</a:t>
            </a:r>
            <a:r>
              <a:rPr lang="en-US" sz="1200" dirty="0">
                <a:latin typeface="Huawei Sans" panose="020C0503030203020204" pitchFamily="34" charset="0"/>
              </a:rPr>
              <a:t>           6662</a:t>
            </a:r>
          </a:p>
        </p:txBody>
      </p:sp>
      <p:sp>
        <p:nvSpPr>
          <p:cNvPr id="110" name="Freeform 9"/>
          <p:cNvSpPr>
            <a:spLocks/>
          </p:cNvSpPr>
          <p:nvPr/>
        </p:nvSpPr>
        <p:spPr bwMode="auto">
          <a:xfrm rot="20568513">
            <a:off x="8079019" y="4180061"/>
            <a:ext cx="1025742" cy="49892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chemeClr val="bg2"/>
              </a:gs>
              <a:gs pos="31000">
                <a:schemeClr val="tx2"/>
              </a:gs>
            </a:gsLst>
            <a:lin ang="16200000" scaled="1"/>
          </a:gradFill>
          <a:ln w="19050" cap="flat" cmpd="sng">
            <a:gradFill>
              <a:gsLst>
                <a:gs pos="0">
                  <a:schemeClr val="bg2">
                    <a:alpha val="40000"/>
                  </a:schemeClr>
                </a:gs>
                <a:gs pos="100000">
                  <a:schemeClr val="accent1"/>
                </a:gs>
              </a:gsLst>
              <a:lin ang="0" scaled="0"/>
            </a:gradFill>
          </a:ln>
        </p:spPr>
        <p:txBody>
          <a:bodyPr vert="horz" wrap="square" lIns="68580" tIns="34290" rIns="68580" bIns="3429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a:xfrm>
            <a:off x="10010287" y="3617061"/>
            <a:ext cx="1692462"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Note: Only key content is displayed.</a:t>
            </a:r>
          </a:p>
        </p:txBody>
      </p:sp>
      <p:grpSp>
        <p:nvGrpSpPr>
          <p:cNvPr id="112" name="组合 111"/>
          <p:cNvGrpSpPr/>
          <p:nvPr/>
        </p:nvGrpSpPr>
        <p:grpSpPr>
          <a:xfrm>
            <a:off x="9493131" y="4346377"/>
            <a:ext cx="540000" cy="723926"/>
            <a:chOff x="4073209" y="4947622"/>
            <a:chExt cx="540000" cy="723926"/>
          </a:xfrm>
        </p:grpSpPr>
        <p:pic>
          <p:nvPicPr>
            <p:cNvPr id="113"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114" name="文本框 113"/>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16" name="组合 115"/>
          <p:cNvGrpSpPr/>
          <p:nvPr/>
        </p:nvGrpSpPr>
        <p:grpSpPr>
          <a:xfrm>
            <a:off x="9504955" y="5427757"/>
            <a:ext cx="552270" cy="723926"/>
            <a:chOff x="4060939" y="4947622"/>
            <a:chExt cx="552270" cy="723926"/>
          </a:xfrm>
        </p:grpSpPr>
        <p:pic>
          <p:nvPicPr>
            <p:cNvPr id="117"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118" name="文本框 117"/>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Tree>
    <p:custDataLst>
      <p:tags r:id="rId1"/>
    </p:custDataLst>
    <p:extLst>
      <p:ext uri="{BB962C8B-B14F-4D97-AF65-F5344CB8AC3E}">
        <p14:creationId xmlns:p14="http://schemas.microsoft.com/office/powerpoint/2010/main" val="1966171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arn(inVertical)">
                                      <p:cBhvr>
                                        <p:cTn id="7" dur="500"/>
                                        <p:tgtEl>
                                          <p:spTgt spid="1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Effect transition="in" filter="barn(inVertical)">
                                      <p:cBhvr>
                                        <p:cTn id="10"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67"/>
          <p:cNvSpPr>
            <a:spLocks noGrp="1"/>
          </p:cNvSpPr>
          <p:nvPr>
            <p:ph type="title"/>
          </p:nvPr>
        </p:nvSpPr>
        <p:spPr>
          <a:xfrm>
            <a:off x="1594177" y="410400"/>
            <a:ext cx="10247303" cy="640800"/>
          </a:xfrm>
        </p:spPr>
        <p:txBody>
          <a:bodyPr wrap="square">
            <a:noAutofit/>
          </a:bodyPr>
          <a:lstStyle/>
          <a:p>
            <a:pPr fontAlgn="ctr"/>
            <a:r>
              <a:rPr lang="en-US" sz="3400" dirty="0">
                <a:latin typeface="Huawei Sans" panose="020C0503030203020204" pitchFamily="34" charset="0"/>
                <a:ea typeface="方正兰亭黑简体" panose="02000000000000000000" pitchFamily="2" charset="-122"/>
                <a:sym typeface="Huawei Sans" panose="020C0503030203020204" pitchFamily="34" charset="0"/>
              </a:rPr>
              <a:t>Route Exchange Process on a </a:t>
            </a:r>
            <a:r>
              <a:rPr lang="en-US" sz="3400" dirty="0" smtClean="0">
                <a:latin typeface="Huawei Sans" panose="020C0503030203020204" pitchFamily="34" charset="0"/>
                <a:ea typeface="方正兰亭黑简体" panose="02000000000000000000" pitchFamily="2" charset="-122"/>
                <a:sym typeface="Huawei Sans" panose="020C0503030203020204" pitchFamily="34" charset="0"/>
              </a:rPr>
              <a:t>MPLS VPN</a:t>
            </a:r>
            <a:endParaRPr lang="en-US" sz="3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圆角矩形 50"/>
          <p:cNvSpPr/>
          <p:nvPr/>
        </p:nvSpPr>
        <p:spPr>
          <a:xfrm>
            <a:off x="4110959" y="3003479"/>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4155790" y="4451893"/>
            <a:ext cx="3910997" cy="307777"/>
          </a:xfrm>
          <a:prstGeom prst="rect">
            <a:avLst/>
          </a:prstGeom>
          <a:noFill/>
        </p:spPr>
        <p:txBody>
          <a:bodyPr wrap="square" lIns="0" rIns="0"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54" name="组合 53"/>
          <p:cNvGrpSpPr/>
          <p:nvPr/>
        </p:nvGrpSpPr>
        <p:grpSpPr>
          <a:xfrm>
            <a:off x="3854108" y="3554205"/>
            <a:ext cx="4513567" cy="723926"/>
            <a:chOff x="4088571" y="4424992"/>
            <a:chExt cx="4513567" cy="723926"/>
          </a:xfrm>
        </p:grpSpPr>
        <p:cxnSp>
          <p:nvCxnSpPr>
            <p:cNvPr id="55" name="直接连接符 54"/>
            <p:cNvCxnSpPr>
              <a:stCxn id="59" idx="3"/>
              <a:endCxn id="61"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6067674" y="4424992"/>
              <a:ext cx="540000" cy="723926"/>
              <a:chOff x="5312873" y="4947622"/>
              <a:chExt cx="540000" cy="723926"/>
            </a:xfrm>
          </p:grpSpPr>
          <p:pic>
            <p:nvPicPr>
              <p:cNvPr id="74" name="Picture 12" descr="E:\2016.01\1.12 扁平化图标\蓝色\AR-蓝色最新-40.png"/>
              <p:cNvPicPr>
                <a:picLocks noChangeAspect="1" noChangeArrowheads="1"/>
              </p:cNvPicPr>
              <p:nvPr/>
            </p:nvPicPr>
            <p:blipFill>
              <a:blip r:embed="rId4" cstate="print"/>
              <a:srcRect/>
              <a:stretch>
                <a:fillRect/>
              </a:stretch>
            </p:blipFill>
            <p:spPr bwMode="auto">
              <a:xfrm>
                <a:off x="5312873" y="4947622"/>
                <a:ext cx="540000" cy="441818"/>
              </a:xfrm>
              <a:prstGeom prst="rect">
                <a:avLst/>
              </a:prstGeom>
              <a:noFill/>
            </p:spPr>
          </p:pic>
          <p:sp>
            <p:nvSpPr>
              <p:cNvPr id="80" name="文本框 79"/>
              <p:cNvSpPr txBox="1"/>
              <p:nvPr/>
            </p:nvSpPr>
            <p:spPr>
              <a:xfrm>
                <a:off x="5436839" y="5363771"/>
                <a:ext cx="292068"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57" name="组合 56"/>
            <p:cNvGrpSpPr/>
            <p:nvPr/>
          </p:nvGrpSpPr>
          <p:grpSpPr>
            <a:xfrm>
              <a:off x="8062138" y="4424992"/>
              <a:ext cx="540000" cy="714804"/>
              <a:chOff x="8062138" y="4947622"/>
              <a:chExt cx="540000" cy="714804"/>
            </a:xfrm>
          </p:grpSpPr>
          <p:pic>
            <p:nvPicPr>
              <p:cNvPr id="61" name="Picture 12" descr="E:\2016.01\1.12 扁平化图标\蓝色\AR-蓝色最新-40.png"/>
              <p:cNvPicPr>
                <a:picLocks noChangeAspect="1" noChangeArrowheads="1"/>
              </p:cNvPicPr>
              <p:nvPr/>
            </p:nvPicPr>
            <p:blipFill>
              <a:blip r:embed="rId4" cstate="print"/>
              <a:srcRect/>
              <a:stretch>
                <a:fillRect/>
              </a:stretch>
            </p:blipFill>
            <p:spPr bwMode="auto">
              <a:xfrm>
                <a:off x="8062138" y="4947622"/>
                <a:ext cx="540000" cy="441818"/>
              </a:xfrm>
              <a:prstGeom prst="rect">
                <a:avLst/>
              </a:prstGeom>
              <a:noFill/>
            </p:spPr>
          </p:pic>
          <p:sp>
            <p:nvSpPr>
              <p:cNvPr id="70" name="文本框 69"/>
              <p:cNvSpPr txBox="1"/>
              <p:nvPr/>
            </p:nvSpPr>
            <p:spPr>
              <a:xfrm>
                <a:off x="8084306" y="5354649"/>
                <a:ext cx="497252"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58" name="组合 57"/>
            <p:cNvGrpSpPr/>
            <p:nvPr/>
          </p:nvGrpSpPr>
          <p:grpSpPr>
            <a:xfrm>
              <a:off x="4088571" y="4424992"/>
              <a:ext cx="540000" cy="723926"/>
              <a:chOff x="4088571" y="4947622"/>
              <a:chExt cx="540000" cy="723926"/>
            </a:xfrm>
          </p:grpSpPr>
          <p:pic>
            <p:nvPicPr>
              <p:cNvPr id="59" name="Picture 12" descr="E:\2016.01\1.12 扁平化图标\蓝色\AR-蓝色最新-40.png"/>
              <p:cNvPicPr>
                <a:picLocks noChangeAspect="1" noChangeArrowheads="1"/>
              </p:cNvPicPr>
              <p:nvPr/>
            </p:nvPicPr>
            <p:blipFill>
              <a:blip r:embed="rId4" cstate="print"/>
              <a:srcRect/>
              <a:stretch>
                <a:fillRect/>
              </a:stretch>
            </p:blipFill>
            <p:spPr bwMode="auto">
              <a:xfrm>
                <a:off x="4088571" y="4947622"/>
                <a:ext cx="540000" cy="441818"/>
              </a:xfrm>
              <a:prstGeom prst="rect">
                <a:avLst/>
              </a:prstGeom>
              <a:noFill/>
            </p:spPr>
          </p:pic>
          <p:sp>
            <p:nvSpPr>
              <p:cNvPr id="60" name="文本框 59"/>
              <p:cNvSpPr txBox="1"/>
              <p:nvPr/>
            </p:nvSpPr>
            <p:spPr>
              <a:xfrm>
                <a:off x="4109945" y="5363771"/>
                <a:ext cx="497252" cy="307777"/>
              </a:xfrm>
              <a:prstGeom prst="rect">
                <a:avLst/>
              </a:prstGeom>
              <a:noFill/>
            </p:spPr>
            <p:txBody>
              <a:bodyPr wrap="square" lIns="0" rIns="0"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81" name="组合 80"/>
          <p:cNvGrpSpPr/>
          <p:nvPr/>
        </p:nvGrpSpPr>
        <p:grpSpPr>
          <a:xfrm>
            <a:off x="2166079" y="3132121"/>
            <a:ext cx="550687" cy="712575"/>
            <a:chOff x="4073209" y="4947622"/>
            <a:chExt cx="550687" cy="712575"/>
          </a:xfrm>
        </p:grpSpPr>
        <p:pic>
          <p:nvPicPr>
            <p:cNvPr id="82"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3" name="文本框 82"/>
            <p:cNvSpPr txBox="1"/>
            <p:nvPr/>
          </p:nvSpPr>
          <p:spPr>
            <a:xfrm>
              <a:off x="4121835" y="5352420"/>
              <a:ext cx="502061"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84" name="圆角矩形 83"/>
          <p:cNvSpPr/>
          <p:nvPr/>
        </p:nvSpPr>
        <p:spPr>
          <a:xfrm>
            <a:off x="959710" y="2884547"/>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5" name="组合 84"/>
          <p:cNvGrpSpPr/>
          <p:nvPr/>
        </p:nvGrpSpPr>
        <p:grpSpPr>
          <a:xfrm>
            <a:off x="2154255" y="4213501"/>
            <a:ext cx="575533" cy="706640"/>
            <a:chOff x="4073209" y="4947622"/>
            <a:chExt cx="575533" cy="706640"/>
          </a:xfrm>
        </p:grpSpPr>
        <p:pic>
          <p:nvPicPr>
            <p:cNvPr id="86"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87" name="文本框 86"/>
            <p:cNvSpPr txBox="1"/>
            <p:nvPr/>
          </p:nvSpPr>
          <p:spPr>
            <a:xfrm>
              <a:off x="4146681" y="5346485"/>
              <a:ext cx="502061"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88" name="圆角矩形 87"/>
          <p:cNvSpPr/>
          <p:nvPr/>
        </p:nvSpPr>
        <p:spPr>
          <a:xfrm>
            <a:off x="959710" y="3965927"/>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圆角矩形 91"/>
          <p:cNvSpPr/>
          <p:nvPr/>
        </p:nvSpPr>
        <p:spPr>
          <a:xfrm flipH="1">
            <a:off x="9373661" y="2884547"/>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圆角矩形 95"/>
          <p:cNvSpPr/>
          <p:nvPr/>
        </p:nvSpPr>
        <p:spPr>
          <a:xfrm flipH="1">
            <a:off x="9385485" y="3965927"/>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7" name="直接连接符 96"/>
          <p:cNvCxnSpPr>
            <a:stCxn id="82" idx="3"/>
            <a:endCxn id="59" idx="1"/>
          </p:cNvCxnSpPr>
          <p:nvPr/>
        </p:nvCxnSpPr>
        <p:spPr>
          <a:xfrm>
            <a:off x="2706079" y="3353030"/>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86" idx="3"/>
            <a:endCxn id="59" idx="1"/>
          </p:cNvCxnSpPr>
          <p:nvPr/>
        </p:nvCxnSpPr>
        <p:spPr>
          <a:xfrm flipV="1">
            <a:off x="2694255" y="3775114"/>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61" idx="3"/>
          </p:cNvCxnSpPr>
          <p:nvPr/>
        </p:nvCxnSpPr>
        <p:spPr>
          <a:xfrm flipV="1">
            <a:off x="8367675" y="3353030"/>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61" idx="3"/>
          </p:cNvCxnSpPr>
          <p:nvPr/>
        </p:nvCxnSpPr>
        <p:spPr>
          <a:xfrm>
            <a:off x="8367675" y="3775114"/>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1014206" y="3528052"/>
            <a:ext cx="1124026" cy="350160"/>
          </a:xfrm>
          <a:prstGeom prst="rect">
            <a:avLst/>
          </a:prstGeom>
          <a:noFill/>
        </p:spPr>
        <p:txBody>
          <a:bodyPr wrap="square" lIns="0" rIns="0" rtlCol="0">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104" name="文本框 103"/>
          <p:cNvSpPr txBox="1"/>
          <p:nvPr/>
        </p:nvSpPr>
        <p:spPr>
          <a:xfrm>
            <a:off x="1014206" y="4647585"/>
            <a:ext cx="1112805" cy="350160"/>
          </a:xfrm>
          <a:prstGeom prst="rect">
            <a:avLst/>
          </a:prstGeom>
          <a:noFill/>
        </p:spPr>
        <p:txBody>
          <a:bodyPr wrap="square" lIns="0" rIns="0"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105" name="文本框 104"/>
          <p:cNvSpPr txBox="1"/>
          <p:nvPr/>
        </p:nvSpPr>
        <p:spPr>
          <a:xfrm>
            <a:off x="10117303" y="3507108"/>
            <a:ext cx="1114408" cy="350160"/>
          </a:xfrm>
          <a:prstGeom prst="rect">
            <a:avLst/>
          </a:prstGeom>
          <a:noFill/>
        </p:spPr>
        <p:txBody>
          <a:bodyPr wrap="square" lIns="0" rIns="0" rtlCol="0">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106" name="文本框 105"/>
          <p:cNvSpPr txBox="1"/>
          <p:nvPr/>
        </p:nvSpPr>
        <p:spPr>
          <a:xfrm>
            <a:off x="10117303" y="4626641"/>
            <a:ext cx="1133644" cy="350160"/>
          </a:xfrm>
          <a:prstGeom prst="rect">
            <a:avLst/>
          </a:prstGeom>
          <a:noFill/>
        </p:spPr>
        <p:txBody>
          <a:bodyPr wrap="square" lIns="0" rIns="0"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112" name="组合 111"/>
          <p:cNvGrpSpPr/>
          <p:nvPr/>
        </p:nvGrpSpPr>
        <p:grpSpPr>
          <a:xfrm>
            <a:off x="9500341" y="3132121"/>
            <a:ext cx="540000" cy="723926"/>
            <a:chOff x="4073209" y="4947622"/>
            <a:chExt cx="540000" cy="723926"/>
          </a:xfrm>
        </p:grpSpPr>
        <p:pic>
          <p:nvPicPr>
            <p:cNvPr id="113"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114" name="文本框 113"/>
            <p:cNvSpPr txBox="1"/>
            <p:nvPr/>
          </p:nvSpPr>
          <p:spPr>
            <a:xfrm>
              <a:off x="4086262" y="5363771"/>
              <a:ext cx="502061"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116" name="组合 115"/>
          <p:cNvGrpSpPr/>
          <p:nvPr/>
        </p:nvGrpSpPr>
        <p:grpSpPr>
          <a:xfrm>
            <a:off x="9512165" y="4213501"/>
            <a:ext cx="552270" cy="723926"/>
            <a:chOff x="4060939" y="4947622"/>
            <a:chExt cx="552270" cy="723926"/>
          </a:xfrm>
        </p:grpSpPr>
        <p:pic>
          <p:nvPicPr>
            <p:cNvPr id="117" name="Picture 12" descr="E:\2016.01\1.12 扁平化图标\蓝色\AR-蓝色最新-40.png"/>
            <p:cNvPicPr>
              <a:picLocks noChangeAspect="1" noChangeArrowheads="1"/>
            </p:cNvPicPr>
            <p:nvPr/>
          </p:nvPicPr>
          <p:blipFill>
            <a:blip r:embed="rId4" cstate="print"/>
            <a:srcRect/>
            <a:stretch>
              <a:fillRect/>
            </a:stretch>
          </p:blipFill>
          <p:spPr bwMode="auto">
            <a:xfrm>
              <a:off x="4073209" y="4947622"/>
              <a:ext cx="540000" cy="441818"/>
            </a:xfrm>
            <a:prstGeom prst="rect">
              <a:avLst/>
            </a:prstGeom>
            <a:noFill/>
          </p:spPr>
        </p:pic>
        <p:sp>
          <p:nvSpPr>
            <p:cNvPr id="118" name="文本框 117"/>
            <p:cNvSpPr txBox="1"/>
            <p:nvPr/>
          </p:nvSpPr>
          <p:spPr>
            <a:xfrm>
              <a:off x="4060939" y="5363771"/>
              <a:ext cx="502061" cy="307777"/>
            </a:xfrm>
            <a:prstGeom prst="rect">
              <a:avLst/>
            </a:prstGeom>
            <a:noFill/>
          </p:spPr>
          <p:txBody>
            <a:bodyPr wrap="square" lIns="0" rIns="0"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sp>
        <p:nvSpPr>
          <p:cNvPr id="62" name="任意多边形 37"/>
          <p:cNvSpPr/>
          <p:nvPr/>
        </p:nvSpPr>
        <p:spPr>
          <a:xfrm rot="20792828">
            <a:off x="2740106" y="2959858"/>
            <a:ext cx="1273547" cy="692277"/>
          </a:xfrm>
          <a:custGeom>
            <a:avLst/>
            <a:gdLst>
              <a:gd name="connsiteX0" fmla="*/ 0 w 1371600"/>
              <a:gd name="connsiteY0" fmla="*/ 229254 h 292754"/>
              <a:gd name="connsiteX1" fmla="*/ 609600 w 1371600"/>
              <a:gd name="connsiteY1" fmla="*/ 654 h 292754"/>
              <a:gd name="connsiteX2" fmla="*/ 1371600 w 1371600"/>
              <a:gd name="connsiteY2" fmla="*/ 292754 h 292754"/>
              <a:gd name="connsiteX0" fmla="*/ 0 w 1371600"/>
              <a:gd name="connsiteY0" fmla="*/ 241896 h 305396"/>
              <a:gd name="connsiteX1" fmla="*/ 698500 w 1371600"/>
              <a:gd name="connsiteY1" fmla="*/ 596 h 305396"/>
              <a:gd name="connsiteX2" fmla="*/ 1371600 w 1371600"/>
              <a:gd name="connsiteY2" fmla="*/ 305396 h 305396"/>
              <a:gd name="connsiteX0" fmla="*/ 0 w 1371600"/>
              <a:gd name="connsiteY0" fmla="*/ 241896 h 305396"/>
              <a:gd name="connsiteX1" fmla="*/ 698500 w 1371600"/>
              <a:gd name="connsiteY1" fmla="*/ 596 h 305396"/>
              <a:gd name="connsiteX2" fmla="*/ 1371600 w 1371600"/>
              <a:gd name="connsiteY2" fmla="*/ 305396 h 305396"/>
              <a:gd name="connsiteX0" fmla="*/ 0 w 1435100"/>
              <a:gd name="connsiteY0" fmla="*/ 304800 h 304800"/>
              <a:gd name="connsiteX1" fmla="*/ 762000 w 1435100"/>
              <a:gd name="connsiteY1" fmla="*/ 0 h 304800"/>
              <a:gd name="connsiteX2" fmla="*/ 1435100 w 1435100"/>
              <a:gd name="connsiteY2" fmla="*/ 304800 h 304800"/>
              <a:gd name="connsiteX0" fmla="*/ 0 w 1435100"/>
              <a:gd name="connsiteY0" fmla="*/ 279400 h 279400"/>
              <a:gd name="connsiteX1" fmla="*/ 673100 w 1435100"/>
              <a:gd name="connsiteY1" fmla="*/ 0 h 279400"/>
              <a:gd name="connsiteX2" fmla="*/ 1435100 w 1435100"/>
              <a:gd name="connsiteY2" fmla="*/ 279400 h 2794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94221 h 665721"/>
              <a:gd name="connsiteX1" fmla="*/ 635000 w 1130300"/>
              <a:gd name="connsiteY1" fmla="*/ 81521 h 665721"/>
              <a:gd name="connsiteX2" fmla="*/ 1130300 w 1130300"/>
              <a:gd name="connsiteY2" fmla="*/ 665721 h 665721"/>
              <a:gd name="connsiteX0" fmla="*/ 0 w 1130300"/>
              <a:gd name="connsiteY0" fmla="*/ 51378 h 622878"/>
              <a:gd name="connsiteX1" fmla="*/ 725487 w 1130300"/>
              <a:gd name="connsiteY1" fmla="*/ 157741 h 622878"/>
              <a:gd name="connsiteX2" fmla="*/ 1130300 w 1130300"/>
              <a:gd name="connsiteY2" fmla="*/ 622878 h 622878"/>
              <a:gd name="connsiteX0" fmla="*/ 0 w 1144587"/>
              <a:gd name="connsiteY0" fmla="*/ 47876 h 619376"/>
              <a:gd name="connsiteX1" fmla="*/ 739774 w 1144587"/>
              <a:gd name="connsiteY1" fmla="*/ 154239 h 619376"/>
              <a:gd name="connsiteX2" fmla="*/ 1144587 w 1144587"/>
              <a:gd name="connsiteY2" fmla="*/ 619376 h 619376"/>
              <a:gd name="connsiteX0" fmla="*/ 0 w 1144587"/>
              <a:gd name="connsiteY0" fmla="*/ 23136 h 594636"/>
              <a:gd name="connsiteX1" fmla="*/ 739774 w 1144587"/>
              <a:gd name="connsiteY1" fmla="*/ 129499 h 594636"/>
              <a:gd name="connsiteX2" fmla="*/ 1144587 w 1144587"/>
              <a:gd name="connsiteY2" fmla="*/ 594636 h 594636"/>
              <a:gd name="connsiteX0" fmla="*/ 0 w 1144587"/>
              <a:gd name="connsiteY0" fmla="*/ 13152 h 584652"/>
              <a:gd name="connsiteX1" fmla="*/ 739774 w 1144587"/>
              <a:gd name="connsiteY1" fmla="*/ 119515 h 584652"/>
              <a:gd name="connsiteX2" fmla="*/ 1144587 w 1144587"/>
              <a:gd name="connsiteY2" fmla="*/ 584652 h 584652"/>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5370 h 586870"/>
              <a:gd name="connsiteX1" fmla="*/ 696911 w 1144587"/>
              <a:gd name="connsiteY1" fmla="*/ 107445 h 586870"/>
              <a:gd name="connsiteX2" fmla="*/ 1144587 w 1144587"/>
              <a:gd name="connsiteY2" fmla="*/ 586870 h 586870"/>
              <a:gd name="connsiteX0" fmla="*/ 0 w 1144587"/>
              <a:gd name="connsiteY0" fmla="*/ 16249 h 587749"/>
              <a:gd name="connsiteX1" fmla="*/ 682623 w 1144587"/>
              <a:gd name="connsiteY1" fmla="*/ 103561 h 587749"/>
              <a:gd name="connsiteX2" fmla="*/ 1144587 w 1144587"/>
              <a:gd name="connsiteY2" fmla="*/ 587749 h 587749"/>
            </a:gdLst>
            <a:ahLst/>
            <a:cxnLst>
              <a:cxn ang="0">
                <a:pos x="connsiteX0" y="connsiteY0"/>
              </a:cxn>
              <a:cxn ang="0">
                <a:pos x="connsiteX1" y="connsiteY1"/>
              </a:cxn>
              <a:cxn ang="0">
                <a:pos x="connsiteX2" y="connsiteY2"/>
              </a:cxn>
            </a:cxnLst>
            <a:rect l="l" t="t" r="r" b="b"/>
            <a:pathLst>
              <a:path w="1144587" h="587749">
                <a:moveTo>
                  <a:pt x="0" y="16249"/>
                </a:moveTo>
                <a:cubicBezTo>
                  <a:pt x="309562" y="-22380"/>
                  <a:pt x="491859" y="8311"/>
                  <a:pt x="682623" y="103561"/>
                </a:cubicBezTo>
                <a:cubicBezTo>
                  <a:pt x="873387" y="198811"/>
                  <a:pt x="992187" y="307290"/>
                  <a:pt x="1144587" y="587749"/>
                </a:cubicBezTo>
              </a:path>
            </a:pathLst>
          </a:custGeom>
          <a:noFill/>
          <a:ln w="28575" cap="flat" cmpd="sng" algn="ctr">
            <a:solidFill>
              <a:srgbClr val="EC7061"/>
            </a:solidFill>
            <a:prstDash val="sysDash"/>
            <a:round/>
            <a:headEnd type="triangle" w="med" len="med"/>
            <a:tailEnd type="triangle"/>
          </a:ln>
          <a:effectLst/>
        </p:spPr>
        <p:txBody>
          <a:bodyPr wrap="square" lIns="0" rIns="0"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连接符 58"/>
          <p:cNvCxnSpPr/>
          <p:nvPr/>
        </p:nvCxnSpPr>
        <p:spPr>
          <a:xfrm rot="10800000">
            <a:off x="3600660" y="2534650"/>
            <a:ext cx="0" cy="50400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Text Box 19"/>
          <p:cNvSpPr txBox="1">
            <a:spLocks noChangeArrowheads="1"/>
          </p:cNvSpPr>
          <p:nvPr/>
        </p:nvSpPr>
        <p:spPr bwMode="auto">
          <a:xfrm>
            <a:off x="2987935" y="1757844"/>
            <a:ext cx="1259066" cy="776806"/>
          </a:xfrm>
          <a:prstGeom prst="rect">
            <a:avLst/>
          </a:prstGeom>
          <a:solidFill>
            <a:srgbClr val="F4FBFE"/>
          </a:solidFill>
          <a:ln w="19050" cap="flat" cmpd="sng" algn="ctr">
            <a:solidFill>
              <a:srgbClr val="99DFF9"/>
            </a:solidFill>
            <a:prstDash val="solid"/>
            <a:miter lim="800000"/>
          </a:ln>
          <a:effectLst/>
          <a:extLst/>
        </p:spPr>
        <p:txBody>
          <a:bodyPr wrap="square" lIns="0" rIns="0" rtlCol="0" anchor="ctr">
            <a:noAutofit/>
          </a:bodyPr>
          <a:lstStyle>
            <a:defPPr>
              <a:defRPr lang="en-US"/>
            </a:defPPr>
            <a:lvl1pPr algn="ctr" defTabSz="914400">
              <a:lnSpc>
                <a:spcPct val="150000"/>
              </a:lnSpc>
              <a:defRPr sz="1200" kern="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An IGP or EBGP is used to exchange the user's IPv4 route.</a:t>
            </a:r>
          </a:p>
        </p:txBody>
      </p:sp>
      <p:cxnSp>
        <p:nvCxnSpPr>
          <p:cNvPr id="65" name="直接连接符 61"/>
          <p:cNvCxnSpPr/>
          <p:nvPr/>
        </p:nvCxnSpPr>
        <p:spPr>
          <a:xfrm rot="10800000">
            <a:off x="6005611" y="2488156"/>
            <a:ext cx="0" cy="50400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6" name="Text Box 19"/>
          <p:cNvSpPr txBox="1">
            <a:spLocks noChangeArrowheads="1"/>
          </p:cNvSpPr>
          <p:nvPr/>
        </p:nvSpPr>
        <p:spPr bwMode="auto">
          <a:xfrm>
            <a:off x="4446003" y="1277406"/>
            <a:ext cx="3381671" cy="1234398"/>
          </a:xfrm>
          <a:prstGeom prst="rect">
            <a:avLst/>
          </a:prstGeom>
          <a:solidFill>
            <a:srgbClr val="F4FBFE"/>
          </a:solidFill>
          <a:ln w="19050" cap="flat" cmpd="sng" algn="ctr">
            <a:solidFill>
              <a:srgbClr val="99DFF9"/>
            </a:solidFill>
            <a:prstDash val="solid"/>
            <a:miter lim="800000"/>
          </a:ln>
          <a:effectLst/>
          <a:extLst/>
        </p:spPr>
        <p:txBody>
          <a:bodyPr wrap="square" lIns="0" rIns="0" rtlCol="0" anchor="ctr">
            <a:noAutofit/>
          </a:bodyPr>
          <a:lstStyle>
            <a:defPPr>
              <a:defRPr lang="en-US"/>
            </a:defPPr>
            <a:lvl1pPr algn="ctr" defTabSz="914400">
              <a:lnSpc>
                <a:spcPct val="150000"/>
              </a:lnSpc>
              <a:defRPr sz="1200" kern="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The VPNv4 route is advertised by PE1 to PE2 through an MP-IBGP Update message. The Update message carries the MP_REACH_NLRI and RT attributes. The MP_REACH_NLRI attribute contains important information such as the VPNv4 route prefix, next hop, and label.</a:t>
            </a:r>
          </a:p>
        </p:txBody>
      </p:sp>
      <p:cxnSp>
        <p:nvCxnSpPr>
          <p:cNvPr id="67" name="直接连接符 58"/>
          <p:cNvCxnSpPr/>
          <p:nvPr/>
        </p:nvCxnSpPr>
        <p:spPr>
          <a:xfrm rot="10800000">
            <a:off x="8974335" y="2499479"/>
            <a:ext cx="0" cy="504000"/>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Text Box 19"/>
          <p:cNvSpPr txBox="1">
            <a:spLocks noChangeArrowheads="1"/>
          </p:cNvSpPr>
          <p:nvPr/>
        </p:nvSpPr>
        <p:spPr bwMode="auto">
          <a:xfrm>
            <a:off x="8335724" y="1927018"/>
            <a:ext cx="1393491" cy="540000"/>
          </a:xfrm>
          <a:prstGeom prst="rect">
            <a:avLst/>
          </a:prstGeom>
          <a:solidFill>
            <a:srgbClr val="F4FBFE"/>
          </a:solidFill>
          <a:ln w="19050" cap="flat" cmpd="sng" algn="ctr">
            <a:solidFill>
              <a:srgbClr val="99DFF9"/>
            </a:solidFill>
            <a:prstDash val="solid"/>
            <a:miter lim="800000"/>
          </a:ln>
          <a:effectLst/>
          <a:extLst/>
        </p:spPr>
        <p:txBody>
          <a:bodyPr wrap="square" lIns="0" rIns="0" rtlCol="0" anchor="ctr">
            <a:noAutofit/>
          </a:bodyPr>
          <a:lstStyle>
            <a:defPPr>
              <a:defRPr lang="en-US"/>
            </a:defPPr>
            <a:lvl1pPr algn="ctr" defTabSz="914400">
              <a:defRPr sz="1000" kern="0">
                <a:latin typeface="Huawei Sans"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sym typeface="Huawei Sans" panose="020C0503030203020204" pitchFamily="34" charset="0"/>
              </a:rPr>
              <a:t>The user's IPv4 route is advertised to the CE.</a:t>
            </a:r>
          </a:p>
        </p:txBody>
      </p:sp>
      <p:sp>
        <p:nvSpPr>
          <p:cNvPr id="72" name="任意多边形 37"/>
          <p:cNvSpPr/>
          <p:nvPr/>
        </p:nvSpPr>
        <p:spPr>
          <a:xfrm>
            <a:off x="4172292" y="3042118"/>
            <a:ext cx="3840881" cy="502584"/>
          </a:xfrm>
          <a:custGeom>
            <a:avLst/>
            <a:gdLst>
              <a:gd name="connsiteX0" fmla="*/ 0 w 1371600"/>
              <a:gd name="connsiteY0" fmla="*/ 229254 h 292754"/>
              <a:gd name="connsiteX1" fmla="*/ 609600 w 1371600"/>
              <a:gd name="connsiteY1" fmla="*/ 654 h 292754"/>
              <a:gd name="connsiteX2" fmla="*/ 1371600 w 1371600"/>
              <a:gd name="connsiteY2" fmla="*/ 292754 h 292754"/>
              <a:gd name="connsiteX0" fmla="*/ 0 w 1371600"/>
              <a:gd name="connsiteY0" fmla="*/ 241896 h 305396"/>
              <a:gd name="connsiteX1" fmla="*/ 698500 w 1371600"/>
              <a:gd name="connsiteY1" fmla="*/ 596 h 305396"/>
              <a:gd name="connsiteX2" fmla="*/ 1371600 w 1371600"/>
              <a:gd name="connsiteY2" fmla="*/ 305396 h 305396"/>
              <a:gd name="connsiteX0" fmla="*/ 0 w 1371600"/>
              <a:gd name="connsiteY0" fmla="*/ 241896 h 305396"/>
              <a:gd name="connsiteX1" fmla="*/ 698500 w 1371600"/>
              <a:gd name="connsiteY1" fmla="*/ 596 h 305396"/>
              <a:gd name="connsiteX2" fmla="*/ 1371600 w 1371600"/>
              <a:gd name="connsiteY2" fmla="*/ 305396 h 305396"/>
              <a:gd name="connsiteX0" fmla="*/ 0 w 1435100"/>
              <a:gd name="connsiteY0" fmla="*/ 304800 h 304800"/>
              <a:gd name="connsiteX1" fmla="*/ 762000 w 1435100"/>
              <a:gd name="connsiteY1" fmla="*/ 0 h 304800"/>
              <a:gd name="connsiteX2" fmla="*/ 1435100 w 1435100"/>
              <a:gd name="connsiteY2" fmla="*/ 304800 h 304800"/>
              <a:gd name="connsiteX0" fmla="*/ 0 w 1435100"/>
              <a:gd name="connsiteY0" fmla="*/ 279400 h 279400"/>
              <a:gd name="connsiteX1" fmla="*/ 673100 w 1435100"/>
              <a:gd name="connsiteY1" fmla="*/ 0 h 279400"/>
              <a:gd name="connsiteX2" fmla="*/ 1435100 w 1435100"/>
              <a:gd name="connsiteY2" fmla="*/ 279400 h 2794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94221 h 665721"/>
              <a:gd name="connsiteX1" fmla="*/ 635000 w 1130300"/>
              <a:gd name="connsiteY1" fmla="*/ 81521 h 665721"/>
              <a:gd name="connsiteX2" fmla="*/ 1130300 w 1130300"/>
              <a:gd name="connsiteY2" fmla="*/ 665721 h 665721"/>
              <a:gd name="connsiteX0" fmla="*/ 0 w 1130300"/>
              <a:gd name="connsiteY0" fmla="*/ 51378 h 622878"/>
              <a:gd name="connsiteX1" fmla="*/ 725487 w 1130300"/>
              <a:gd name="connsiteY1" fmla="*/ 157741 h 622878"/>
              <a:gd name="connsiteX2" fmla="*/ 1130300 w 1130300"/>
              <a:gd name="connsiteY2" fmla="*/ 622878 h 622878"/>
              <a:gd name="connsiteX0" fmla="*/ 0 w 1144587"/>
              <a:gd name="connsiteY0" fmla="*/ 47876 h 619376"/>
              <a:gd name="connsiteX1" fmla="*/ 739774 w 1144587"/>
              <a:gd name="connsiteY1" fmla="*/ 154239 h 619376"/>
              <a:gd name="connsiteX2" fmla="*/ 1144587 w 1144587"/>
              <a:gd name="connsiteY2" fmla="*/ 619376 h 619376"/>
              <a:gd name="connsiteX0" fmla="*/ 0 w 1144587"/>
              <a:gd name="connsiteY0" fmla="*/ 23136 h 594636"/>
              <a:gd name="connsiteX1" fmla="*/ 739774 w 1144587"/>
              <a:gd name="connsiteY1" fmla="*/ 129499 h 594636"/>
              <a:gd name="connsiteX2" fmla="*/ 1144587 w 1144587"/>
              <a:gd name="connsiteY2" fmla="*/ 594636 h 594636"/>
              <a:gd name="connsiteX0" fmla="*/ 0 w 1144587"/>
              <a:gd name="connsiteY0" fmla="*/ 13152 h 584652"/>
              <a:gd name="connsiteX1" fmla="*/ 739774 w 1144587"/>
              <a:gd name="connsiteY1" fmla="*/ 119515 h 584652"/>
              <a:gd name="connsiteX2" fmla="*/ 1144587 w 1144587"/>
              <a:gd name="connsiteY2" fmla="*/ 584652 h 584652"/>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5370 h 586870"/>
              <a:gd name="connsiteX1" fmla="*/ 696911 w 1144587"/>
              <a:gd name="connsiteY1" fmla="*/ 107445 h 586870"/>
              <a:gd name="connsiteX2" fmla="*/ 1144587 w 1144587"/>
              <a:gd name="connsiteY2" fmla="*/ 586870 h 586870"/>
              <a:gd name="connsiteX0" fmla="*/ 0 w 1144587"/>
              <a:gd name="connsiteY0" fmla="*/ 16249 h 587749"/>
              <a:gd name="connsiteX1" fmla="*/ 682623 w 1144587"/>
              <a:gd name="connsiteY1" fmla="*/ 103561 h 587749"/>
              <a:gd name="connsiteX2" fmla="*/ 1144587 w 1144587"/>
              <a:gd name="connsiteY2" fmla="*/ 587749 h 587749"/>
              <a:gd name="connsiteX0" fmla="*/ 0 w 1557337"/>
              <a:gd name="connsiteY0" fmla="*/ 465156 h 484206"/>
              <a:gd name="connsiteX1" fmla="*/ 1095373 w 1557337"/>
              <a:gd name="connsiteY1" fmla="*/ 18 h 484206"/>
              <a:gd name="connsiteX2" fmla="*/ 1557337 w 1557337"/>
              <a:gd name="connsiteY2" fmla="*/ 484206 h 484206"/>
              <a:gd name="connsiteX0" fmla="*/ 0 w 1557337"/>
              <a:gd name="connsiteY0" fmla="*/ 465163 h 484213"/>
              <a:gd name="connsiteX1" fmla="*/ 1095373 w 1557337"/>
              <a:gd name="connsiteY1" fmla="*/ 25 h 484213"/>
              <a:gd name="connsiteX2" fmla="*/ 1557337 w 1557337"/>
              <a:gd name="connsiteY2" fmla="*/ 484213 h 484213"/>
              <a:gd name="connsiteX0" fmla="*/ 0 w 1557337"/>
              <a:gd name="connsiteY0" fmla="*/ 363577 h 382627"/>
              <a:gd name="connsiteX1" fmla="*/ 1228723 w 1557337"/>
              <a:gd name="connsiteY1" fmla="*/ 39 h 382627"/>
              <a:gd name="connsiteX2" fmla="*/ 1557337 w 1557337"/>
              <a:gd name="connsiteY2" fmla="*/ 382627 h 382627"/>
              <a:gd name="connsiteX0" fmla="*/ 0 w 2586037"/>
              <a:gd name="connsiteY0" fmla="*/ 363556 h 376256"/>
              <a:gd name="connsiteX1" fmla="*/ 1228723 w 2586037"/>
              <a:gd name="connsiteY1" fmla="*/ 18 h 376256"/>
              <a:gd name="connsiteX2" fmla="*/ 2586037 w 2586037"/>
              <a:gd name="connsiteY2" fmla="*/ 376256 h 376256"/>
              <a:gd name="connsiteX0" fmla="*/ 0 w 2586037"/>
              <a:gd name="connsiteY0" fmla="*/ 363556 h 376256"/>
              <a:gd name="connsiteX1" fmla="*/ 1228723 w 2586037"/>
              <a:gd name="connsiteY1" fmla="*/ 18 h 376256"/>
              <a:gd name="connsiteX2" fmla="*/ 2586037 w 2586037"/>
              <a:gd name="connsiteY2" fmla="*/ 376256 h 376256"/>
              <a:gd name="connsiteX0" fmla="*/ 0 w 2586037"/>
              <a:gd name="connsiteY0" fmla="*/ 388953 h 401653"/>
              <a:gd name="connsiteX1" fmla="*/ 1247773 w 2586037"/>
              <a:gd name="connsiteY1" fmla="*/ 15 h 401653"/>
              <a:gd name="connsiteX2" fmla="*/ 2586037 w 2586037"/>
              <a:gd name="connsiteY2" fmla="*/ 401653 h 401653"/>
              <a:gd name="connsiteX0" fmla="*/ 0 w 2586037"/>
              <a:gd name="connsiteY0" fmla="*/ 388960 h 401660"/>
              <a:gd name="connsiteX1" fmla="*/ 1247773 w 2586037"/>
              <a:gd name="connsiteY1" fmla="*/ 22 h 401660"/>
              <a:gd name="connsiteX2" fmla="*/ 2586037 w 2586037"/>
              <a:gd name="connsiteY2" fmla="*/ 401660 h 401660"/>
              <a:gd name="connsiteX0" fmla="*/ 0 w 2586037"/>
              <a:gd name="connsiteY0" fmla="*/ 388963 h 401663"/>
              <a:gd name="connsiteX1" fmla="*/ 1247773 w 2586037"/>
              <a:gd name="connsiteY1" fmla="*/ 25 h 401663"/>
              <a:gd name="connsiteX2" fmla="*/ 2586037 w 2586037"/>
              <a:gd name="connsiteY2" fmla="*/ 401663 h 401663"/>
              <a:gd name="connsiteX0" fmla="*/ 0 w 2586037"/>
              <a:gd name="connsiteY0" fmla="*/ 388963 h 401663"/>
              <a:gd name="connsiteX1" fmla="*/ 1247773 w 2586037"/>
              <a:gd name="connsiteY1" fmla="*/ 25 h 401663"/>
              <a:gd name="connsiteX2" fmla="*/ 2586037 w 2586037"/>
              <a:gd name="connsiteY2" fmla="*/ 401663 h 401663"/>
            </a:gdLst>
            <a:ahLst/>
            <a:cxnLst>
              <a:cxn ang="0">
                <a:pos x="connsiteX0" y="connsiteY0"/>
              </a:cxn>
              <a:cxn ang="0">
                <a:pos x="connsiteX1" y="connsiteY1"/>
              </a:cxn>
              <a:cxn ang="0">
                <a:pos x="connsiteX2" y="connsiteY2"/>
              </a:cxn>
            </a:cxnLst>
            <a:rect l="l" t="t" r="r" b="b"/>
            <a:pathLst>
              <a:path w="2586037" h="401663">
                <a:moveTo>
                  <a:pt x="0" y="388963"/>
                </a:moveTo>
                <a:cubicBezTo>
                  <a:pt x="334962" y="128084"/>
                  <a:pt x="816767" y="-2092"/>
                  <a:pt x="1247773" y="25"/>
                </a:cubicBezTo>
                <a:cubicBezTo>
                  <a:pt x="1678779" y="2142"/>
                  <a:pt x="2128837" y="102154"/>
                  <a:pt x="2586037" y="401663"/>
                </a:cubicBezTo>
              </a:path>
            </a:pathLst>
          </a:custGeom>
          <a:noFill/>
          <a:ln w="28575" cap="flat" cmpd="sng" algn="ctr">
            <a:solidFill>
              <a:srgbClr val="EC7061"/>
            </a:solidFill>
            <a:prstDash val="sysDash"/>
            <a:round/>
            <a:headEnd type="triangle" w="med" len="med"/>
            <a:tailEnd type="triangle"/>
          </a:ln>
          <a:effectLst/>
        </p:spPr>
        <p:txBody>
          <a:bodyPr wrap="square" lIns="0" rIns="0"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37"/>
          <p:cNvSpPr/>
          <p:nvPr/>
        </p:nvSpPr>
        <p:spPr>
          <a:xfrm rot="574180" flipH="1">
            <a:off x="8310273" y="2964688"/>
            <a:ext cx="1212175" cy="663645"/>
          </a:xfrm>
          <a:custGeom>
            <a:avLst/>
            <a:gdLst>
              <a:gd name="connsiteX0" fmla="*/ 0 w 1371600"/>
              <a:gd name="connsiteY0" fmla="*/ 229254 h 292754"/>
              <a:gd name="connsiteX1" fmla="*/ 609600 w 1371600"/>
              <a:gd name="connsiteY1" fmla="*/ 654 h 292754"/>
              <a:gd name="connsiteX2" fmla="*/ 1371600 w 1371600"/>
              <a:gd name="connsiteY2" fmla="*/ 292754 h 292754"/>
              <a:gd name="connsiteX0" fmla="*/ 0 w 1371600"/>
              <a:gd name="connsiteY0" fmla="*/ 241896 h 305396"/>
              <a:gd name="connsiteX1" fmla="*/ 698500 w 1371600"/>
              <a:gd name="connsiteY1" fmla="*/ 596 h 305396"/>
              <a:gd name="connsiteX2" fmla="*/ 1371600 w 1371600"/>
              <a:gd name="connsiteY2" fmla="*/ 305396 h 305396"/>
              <a:gd name="connsiteX0" fmla="*/ 0 w 1371600"/>
              <a:gd name="connsiteY0" fmla="*/ 241896 h 305396"/>
              <a:gd name="connsiteX1" fmla="*/ 698500 w 1371600"/>
              <a:gd name="connsiteY1" fmla="*/ 596 h 305396"/>
              <a:gd name="connsiteX2" fmla="*/ 1371600 w 1371600"/>
              <a:gd name="connsiteY2" fmla="*/ 305396 h 305396"/>
              <a:gd name="connsiteX0" fmla="*/ 0 w 1435100"/>
              <a:gd name="connsiteY0" fmla="*/ 304800 h 304800"/>
              <a:gd name="connsiteX1" fmla="*/ 762000 w 1435100"/>
              <a:gd name="connsiteY1" fmla="*/ 0 h 304800"/>
              <a:gd name="connsiteX2" fmla="*/ 1435100 w 1435100"/>
              <a:gd name="connsiteY2" fmla="*/ 304800 h 304800"/>
              <a:gd name="connsiteX0" fmla="*/ 0 w 1435100"/>
              <a:gd name="connsiteY0" fmla="*/ 279400 h 279400"/>
              <a:gd name="connsiteX1" fmla="*/ 673100 w 1435100"/>
              <a:gd name="connsiteY1" fmla="*/ 0 h 279400"/>
              <a:gd name="connsiteX2" fmla="*/ 1435100 w 1435100"/>
              <a:gd name="connsiteY2" fmla="*/ 279400 h 2794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279400 h 850900"/>
              <a:gd name="connsiteX1" fmla="*/ 673100 w 1130300"/>
              <a:gd name="connsiteY1" fmla="*/ 0 h 850900"/>
              <a:gd name="connsiteX2" fmla="*/ 1130300 w 1130300"/>
              <a:gd name="connsiteY2" fmla="*/ 850900 h 850900"/>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56657 h 628157"/>
              <a:gd name="connsiteX1" fmla="*/ 635000 w 1130300"/>
              <a:gd name="connsiteY1" fmla="*/ 43957 h 628157"/>
              <a:gd name="connsiteX2" fmla="*/ 1130300 w 1130300"/>
              <a:gd name="connsiteY2" fmla="*/ 628157 h 628157"/>
              <a:gd name="connsiteX0" fmla="*/ 0 w 1130300"/>
              <a:gd name="connsiteY0" fmla="*/ 94221 h 665721"/>
              <a:gd name="connsiteX1" fmla="*/ 635000 w 1130300"/>
              <a:gd name="connsiteY1" fmla="*/ 81521 h 665721"/>
              <a:gd name="connsiteX2" fmla="*/ 1130300 w 1130300"/>
              <a:gd name="connsiteY2" fmla="*/ 665721 h 665721"/>
              <a:gd name="connsiteX0" fmla="*/ 0 w 1130300"/>
              <a:gd name="connsiteY0" fmla="*/ 51378 h 622878"/>
              <a:gd name="connsiteX1" fmla="*/ 725487 w 1130300"/>
              <a:gd name="connsiteY1" fmla="*/ 157741 h 622878"/>
              <a:gd name="connsiteX2" fmla="*/ 1130300 w 1130300"/>
              <a:gd name="connsiteY2" fmla="*/ 622878 h 622878"/>
              <a:gd name="connsiteX0" fmla="*/ 0 w 1144587"/>
              <a:gd name="connsiteY0" fmla="*/ 47876 h 619376"/>
              <a:gd name="connsiteX1" fmla="*/ 739774 w 1144587"/>
              <a:gd name="connsiteY1" fmla="*/ 154239 h 619376"/>
              <a:gd name="connsiteX2" fmla="*/ 1144587 w 1144587"/>
              <a:gd name="connsiteY2" fmla="*/ 619376 h 619376"/>
              <a:gd name="connsiteX0" fmla="*/ 0 w 1144587"/>
              <a:gd name="connsiteY0" fmla="*/ 23136 h 594636"/>
              <a:gd name="connsiteX1" fmla="*/ 739774 w 1144587"/>
              <a:gd name="connsiteY1" fmla="*/ 129499 h 594636"/>
              <a:gd name="connsiteX2" fmla="*/ 1144587 w 1144587"/>
              <a:gd name="connsiteY2" fmla="*/ 594636 h 594636"/>
              <a:gd name="connsiteX0" fmla="*/ 0 w 1144587"/>
              <a:gd name="connsiteY0" fmla="*/ 13152 h 584652"/>
              <a:gd name="connsiteX1" fmla="*/ 739774 w 1144587"/>
              <a:gd name="connsiteY1" fmla="*/ 119515 h 584652"/>
              <a:gd name="connsiteX2" fmla="*/ 1144587 w 1144587"/>
              <a:gd name="connsiteY2" fmla="*/ 584652 h 584652"/>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7210 h 588710"/>
              <a:gd name="connsiteX1" fmla="*/ 668336 w 1144587"/>
              <a:gd name="connsiteY1" fmla="*/ 99760 h 588710"/>
              <a:gd name="connsiteX2" fmla="*/ 1144587 w 1144587"/>
              <a:gd name="connsiteY2" fmla="*/ 588710 h 588710"/>
              <a:gd name="connsiteX0" fmla="*/ 0 w 1144587"/>
              <a:gd name="connsiteY0" fmla="*/ 15370 h 586870"/>
              <a:gd name="connsiteX1" fmla="*/ 696911 w 1144587"/>
              <a:gd name="connsiteY1" fmla="*/ 107445 h 586870"/>
              <a:gd name="connsiteX2" fmla="*/ 1144587 w 1144587"/>
              <a:gd name="connsiteY2" fmla="*/ 586870 h 586870"/>
              <a:gd name="connsiteX0" fmla="*/ 0 w 1144587"/>
              <a:gd name="connsiteY0" fmla="*/ 16249 h 587749"/>
              <a:gd name="connsiteX1" fmla="*/ 682623 w 1144587"/>
              <a:gd name="connsiteY1" fmla="*/ 103561 h 587749"/>
              <a:gd name="connsiteX2" fmla="*/ 1144587 w 1144587"/>
              <a:gd name="connsiteY2" fmla="*/ 587749 h 587749"/>
            </a:gdLst>
            <a:ahLst/>
            <a:cxnLst>
              <a:cxn ang="0">
                <a:pos x="connsiteX0" y="connsiteY0"/>
              </a:cxn>
              <a:cxn ang="0">
                <a:pos x="connsiteX1" y="connsiteY1"/>
              </a:cxn>
              <a:cxn ang="0">
                <a:pos x="connsiteX2" y="connsiteY2"/>
              </a:cxn>
            </a:cxnLst>
            <a:rect l="l" t="t" r="r" b="b"/>
            <a:pathLst>
              <a:path w="1144587" h="587749">
                <a:moveTo>
                  <a:pt x="0" y="16249"/>
                </a:moveTo>
                <a:cubicBezTo>
                  <a:pt x="309562" y="-22380"/>
                  <a:pt x="491859" y="8311"/>
                  <a:pt x="682623" y="103561"/>
                </a:cubicBezTo>
                <a:cubicBezTo>
                  <a:pt x="873387" y="198811"/>
                  <a:pt x="992187" y="307290"/>
                  <a:pt x="1144587" y="587749"/>
                </a:cubicBezTo>
              </a:path>
            </a:pathLst>
          </a:custGeom>
          <a:noFill/>
          <a:ln w="28575" cap="flat" cmpd="sng" algn="ctr">
            <a:solidFill>
              <a:srgbClr val="EC7061"/>
            </a:solidFill>
            <a:prstDash val="sysDash"/>
            <a:round/>
            <a:headEnd type="triangle" w="med" len="med"/>
            <a:tailEnd type="triangle"/>
          </a:ln>
          <a:effectLst/>
        </p:spPr>
        <p:txBody>
          <a:bodyPr wrap="square" lIns="0" rIns="0"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椭圆 74">
            <a:extLst>
              <a:ext uri="{FF2B5EF4-FFF2-40B4-BE49-F238E27FC236}">
                <a16:creationId xmlns="" xmlns:a16="http://schemas.microsoft.com/office/drawing/2014/main" id="{56B622A7-0CA0-4CF7-BCB2-115F7D8329C8}"/>
              </a:ext>
            </a:extLst>
          </p:cNvPr>
          <p:cNvSpPr>
            <a:spLocks noChangeAspect="1"/>
          </p:cNvSpPr>
          <p:nvPr/>
        </p:nvSpPr>
        <p:spPr>
          <a:xfrm>
            <a:off x="2720590" y="194935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9" name="Text Box 19"/>
          <p:cNvSpPr txBox="1">
            <a:spLocks noChangeArrowheads="1"/>
          </p:cNvSpPr>
          <p:nvPr/>
        </p:nvSpPr>
        <p:spPr bwMode="auto">
          <a:xfrm>
            <a:off x="2296359" y="5492824"/>
            <a:ext cx="1433348" cy="789642"/>
          </a:xfrm>
          <a:prstGeom prst="rect">
            <a:avLst/>
          </a:prstGeom>
          <a:solidFill>
            <a:srgbClr val="F4FBFE"/>
          </a:solidFill>
          <a:ln w="19050" cap="flat" cmpd="sng" algn="ctr">
            <a:solidFill>
              <a:srgbClr val="99DFF9"/>
            </a:solidFill>
            <a:prstDash val="solid"/>
            <a:miter lim="800000"/>
          </a:ln>
          <a:effectLst/>
          <a:extLst/>
        </p:spPr>
        <p:txBody>
          <a:bodyPr wrap="square" lIns="0" rIns="0" rtlCol="0" anchor="ctr">
            <a:noAutofit/>
          </a:bodyPr>
          <a:lstStyle>
            <a:defPPr>
              <a:defRPr lang="en-US"/>
            </a:defPPr>
            <a:lvl1pPr algn="ctr" defTabSz="914400">
              <a:lnSpc>
                <a:spcPct val="150000"/>
              </a:lnSpc>
              <a:defRPr sz="1200" kern="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The user's route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is learned </a:t>
            </a:r>
            <a:r>
              <a:rPr lang="en-US" dirty="0">
                <a:latin typeface="Huawei Sans" panose="020C0503030203020204" pitchFamily="34" charset="0"/>
                <a:ea typeface="方正兰亭黑简体" panose="02000000000000000000" pitchFamily="2" charset="-122"/>
                <a:sym typeface="Huawei Sans" panose="020C0503030203020204" pitchFamily="34" charset="0"/>
              </a:rPr>
              <a:t>and installed into the VPN routing table.</a:t>
            </a:r>
          </a:p>
        </p:txBody>
      </p:sp>
      <p:sp>
        <p:nvSpPr>
          <p:cNvPr id="89" name="Line 23"/>
          <p:cNvSpPr>
            <a:spLocks noChangeShapeType="1"/>
          </p:cNvSpPr>
          <p:nvPr/>
        </p:nvSpPr>
        <p:spPr bwMode="auto">
          <a:xfrm flipH="1">
            <a:off x="3014586" y="4115321"/>
            <a:ext cx="964157" cy="1341951"/>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lIns="0" tIns="0" rIns="0" bIns="46800"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椭圆 89">
            <a:extLst>
              <a:ext uri="{FF2B5EF4-FFF2-40B4-BE49-F238E27FC236}">
                <a16:creationId xmlns="" xmlns:a16="http://schemas.microsoft.com/office/drawing/2014/main" id="{56B622A7-0CA0-4CF7-BCB2-115F7D8329C8}"/>
              </a:ext>
            </a:extLst>
          </p:cNvPr>
          <p:cNvSpPr>
            <a:spLocks noChangeAspect="1"/>
          </p:cNvSpPr>
          <p:nvPr/>
        </p:nvSpPr>
        <p:spPr>
          <a:xfrm>
            <a:off x="2012725" y="547277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1" name="Text Box 19"/>
          <p:cNvSpPr txBox="1">
            <a:spLocks noChangeArrowheads="1"/>
          </p:cNvSpPr>
          <p:nvPr/>
        </p:nvSpPr>
        <p:spPr bwMode="auto">
          <a:xfrm>
            <a:off x="4094802" y="4920141"/>
            <a:ext cx="3373372" cy="1172811"/>
          </a:xfrm>
          <a:prstGeom prst="rect">
            <a:avLst/>
          </a:prstGeom>
          <a:solidFill>
            <a:srgbClr val="F4FBFE"/>
          </a:solidFill>
          <a:ln w="19050" cap="flat" cmpd="sng" algn="ctr">
            <a:solidFill>
              <a:srgbClr val="99DFF9"/>
            </a:solidFill>
            <a:prstDash val="solid"/>
            <a:miter lim="800000"/>
          </a:ln>
          <a:effectLst/>
          <a:extLst/>
        </p:spPr>
        <p:txBody>
          <a:bodyPr wrap="square" lIns="0" rIns="0" rtlCol="0" anchor="ctr">
            <a:noAutofit/>
          </a:bodyPr>
          <a:lstStyle>
            <a:defPPr>
              <a:defRPr lang="en-US"/>
            </a:defPPr>
            <a:lvl1pPr algn="ctr" defTabSz="914400">
              <a:lnSpc>
                <a:spcPct val="150000"/>
              </a:lnSpc>
              <a:defRPr sz="1200" kern="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The IPv4 route is imported to MP-BGP. (If BGP runs between the PE and CE, you do not need to manually import the route.)</a:t>
            </a:r>
          </a:p>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The RD is added to the IPv4 route to form a VPNv4 route.</a:t>
            </a:r>
          </a:p>
        </p:txBody>
      </p:sp>
      <p:sp>
        <p:nvSpPr>
          <p:cNvPr id="93" name="椭圆 92">
            <a:extLst>
              <a:ext uri="{FF2B5EF4-FFF2-40B4-BE49-F238E27FC236}">
                <a16:creationId xmlns="" xmlns:a16="http://schemas.microsoft.com/office/drawing/2014/main" id="{56B622A7-0CA0-4CF7-BCB2-115F7D8329C8}"/>
              </a:ext>
            </a:extLst>
          </p:cNvPr>
          <p:cNvSpPr>
            <a:spLocks noChangeAspect="1"/>
          </p:cNvSpPr>
          <p:nvPr/>
        </p:nvSpPr>
        <p:spPr>
          <a:xfrm>
            <a:off x="3818149" y="4907263"/>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94" name="椭圆 93">
            <a:extLst>
              <a:ext uri="{FF2B5EF4-FFF2-40B4-BE49-F238E27FC236}">
                <a16:creationId xmlns="" xmlns:a16="http://schemas.microsoft.com/office/drawing/2014/main" id="{56B622A7-0CA0-4CF7-BCB2-115F7D8329C8}"/>
              </a:ext>
            </a:extLst>
          </p:cNvPr>
          <p:cNvSpPr>
            <a:spLocks noChangeAspect="1"/>
          </p:cNvSpPr>
          <p:nvPr/>
        </p:nvSpPr>
        <p:spPr>
          <a:xfrm>
            <a:off x="4161221" y="1342480"/>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95" name="Text Box 19"/>
          <p:cNvSpPr txBox="1">
            <a:spLocks noChangeArrowheads="1"/>
          </p:cNvSpPr>
          <p:nvPr/>
        </p:nvSpPr>
        <p:spPr bwMode="auto">
          <a:xfrm>
            <a:off x="8125840" y="5320179"/>
            <a:ext cx="2837816" cy="962287"/>
          </a:xfrm>
          <a:prstGeom prst="rect">
            <a:avLst/>
          </a:prstGeom>
          <a:solidFill>
            <a:srgbClr val="F4FBFE"/>
          </a:solidFill>
          <a:ln w="19050" cap="flat" cmpd="sng" algn="ctr">
            <a:solidFill>
              <a:srgbClr val="99DFF9"/>
            </a:solidFill>
            <a:prstDash val="solid"/>
            <a:miter lim="800000"/>
          </a:ln>
          <a:effectLst/>
          <a:extLst/>
        </p:spPr>
        <p:txBody>
          <a:bodyPr wrap="square" lIns="0" rIns="0" rtlCol="0" anchor="ctr">
            <a:noAutofit/>
          </a:bodyPr>
          <a:lstStyle>
            <a:defPPr>
              <a:defRPr lang="en-US"/>
            </a:defPPr>
            <a:lvl1pPr algn="ctr" defTabSz="914400">
              <a:lnSpc>
                <a:spcPct val="150000"/>
              </a:lnSpc>
              <a:defRPr sz="1200" kern="0"/>
            </a:lvl1p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PE2 imports the route to the specified VRF based on the RTs, removes the RD from the VPNv4 route, and advertises the IPv4 route to the corresponding CE.</a:t>
            </a:r>
          </a:p>
        </p:txBody>
      </p:sp>
      <p:sp>
        <p:nvSpPr>
          <p:cNvPr id="115" name="椭圆 114">
            <a:extLst>
              <a:ext uri="{FF2B5EF4-FFF2-40B4-BE49-F238E27FC236}">
                <a16:creationId xmlns="" xmlns:a16="http://schemas.microsoft.com/office/drawing/2014/main" id="{56B622A7-0CA0-4CF7-BCB2-115F7D8329C8}"/>
              </a:ext>
            </a:extLst>
          </p:cNvPr>
          <p:cNvSpPr>
            <a:spLocks noChangeAspect="1"/>
          </p:cNvSpPr>
          <p:nvPr/>
        </p:nvSpPr>
        <p:spPr>
          <a:xfrm>
            <a:off x="7847840" y="5306536"/>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119" name="Line 23"/>
          <p:cNvSpPr>
            <a:spLocks noChangeShapeType="1"/>
          </p:cNvSpPr>
          <p:nvPr/>
        </p:nvSpPr>
        <p:spPr bwMode="auto">
          <a:xfrm>
            <a:off x="8107914" y="4112376"/>
            <a:ext cx="603962" cy="1207803"/>
          </a:xfrm>
          <a:prstGeom prst="line">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wrap="square" lIns="0" tIns="0" rIns="0" bIns="46800" anchor="ctr">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椭圆 119">
            <a:extLst>
              <a:ext uri="{FF2B5EF4-FFF2-40B4-BE49-F238E27FC236}">
                <a16:creationId xmlns="" xmlns:a16="http://schemas.microsoft.com/office/drawing/2014/main" id="{56B622A7-0CA0-4CF7-BCB2-115F7D8329C8}"/>
              </a:ext>
            </a:extLst>
          </p:cNvPr>
          <p:cNvSpPr>
            <a:spLocks noChangeAspect="1"/>
          </p:cNvSpPr>
          <p:nvPr/>
        </p:nvSpPr>
        <p:spPr>
          <a:xfrm>
            <a:off x="8076616" y="1904611"/>
            <a:ext cx="232480" cy="232480"/>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6</a:t>
            </a:r>
          </a:p>
        </p:txBody>
      </p:sp>
    </p:spTree>
    <p:custDataLst>
      <p:tags r:id="rId1"/>
    </p:custDataLst>
    <p:extLst>
      <p:ext uri="{BB962C8B-B14F-4D97-AF65-F5344CB8AC3E}">
        <p14:creationId xmlns:p14="http://schemas.microsoft.com/office/powerpoint/2010/main" val="5067639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type="body" sz="quarter" idx="10"/>
          </p:nvPr>
        </p:nvSpPr>
        <p:spPr/>
        <p:txBody>
          <a:bodyPr wrap="square">
            <a:noAutofit/>
          </a:bodyPr>
          <a:lstStyle/>
          <a:p>
            <a:pPr marL="0" indent="0" fontAlgn="ctr">
              <a:buNone/>
            </a:pPr>
            <a:r>
              <a:rPr lang="en-US" dirty="0">
                <a:latin typeface="Huawei Sans" panose="020C0503030203020204" pitchFamily="34" charset="0"/>
              </a:rPr>
              <a:t>On a </a:t>
            </a:r>
            <a:r>
              <a:rPr lang="en-US" dirty="0" smtClean="0">
                <a:latin typeface="Huawei Sans" panose="020C0503030203020204" pitchFamily="34" charset="0"/>
              </a:rPr>
              <a:t>MPLS VPN, </a:t>
            </a:r>
            <a:r>
              <a:rPr lang="en-US" dirty="0">
                <a:latin typeface="Huawei Sans" panose="020C0503030203020204" pitchFamily="34" charset="0"/>
              </a:rPr>
              <a:t>VPN routes need to be transmitted between PEs and CEs and between PEs.</a:t>
            </a:r>
          </a:p>
          <a:p>
            <a:pPr lvl="1" fontAlgn="ctr"/>
            <a:r>
              <a:rPr lang="en-US" dirty="0">
                <a:latin typeface="Huawei Sans" panose="020C0503030203020204" pitchFamily="34" charset="0"/>
              </a:rPr>
              <a:t>PEs and CEs can use BGP, IGP, or static routes to exchange </a:t>
            </a:r>
            <a:r>
              <a:rPr lang="en-US" b="1" dirty="0">
                <a:solidFill>
                  <a:srgbClr val="EC7061"/>
                </a:solidFill>
                <a:latin typeface="Huawei Sans" panose="020C0503030203020204" pitchFamily="34" charset="0"/>
              </a:rPr>
              <a:t>IPv4 </a:t>
            </a:r>
            <a:r>
              <a:rPr lang="en-US" dirty="0">
                <a:latin typeface="Huawei Sans" panose="020C0503030203020204" pitchFamily="34" charset="0"/>
              </a:rPr>
              <a:t>routes.</a:t>
            </a:r>
          </a:p>
          <a:p>
            <a:pPr lvl="1" fontAlgn="ctr"/>
            <a:r>
              <a:rPr lang="en-US" dirty="0">
                <a:latin typeface="Huawei Sans" panose="020C0503030203020204" pitchFamily="34" charset="0"/>
              </a:rPr>
              <a:t>PEs use MP-BGP to exchange </a:t>
            </a:r>
            <a:r>
              <a:rPr lang="en-US" b="1" dirty="0">
                <a:solidFill>
                  <a:srgbClr val="EC7061"/>
                </a:solidFill>
                <a:latin typeface="Huawei Sans" panose="020C0503030203020204" pitchFamily="34" charset="0"/>
              </a:rPr>
              <a:t>VPNv4</a:t>
            </a:r>
            <a:r>
              <a:rPr lang="en-US" dirty="0">
                <a:latin typeface="Huawei Sans" panose="020C0503030203020204" pitchFamily="34" charset="0"/>
              </a:rPr>
              <a:t> </a:t>
            </a:r>
            <a:r>
              <a:rPr lang="en-US" dirty="0" smtClean="0">
                <a:latin typeface="Huawei Sans" panose="020C0503030203020204" pitchFamily="34" charset="0"/>
              </a:rPr>
              <a:t>routing information, </a:t>
            </a:r>
            <a:r>
              <a:rPr lang="en-US" dirty="0">
                <a:latin typeface="Huawei Sans" panose="020C0503030203020204" pitchFamily="34" charset="0"/>
              </a:rPr>
              <a:t>including:</a:t>
            </a:r>
          </a:p>
          <a:p>
            <a:pPr lvl="2" fontAlgn="ctr"/>
            <a:r>
              <a:rPr lang="en-US" dirty="0">
                <a:latin typeface="Huawei Sans" panose="020C0503030203020204" pitchFamily="34" charset="0"/>
              </a:rPr>
              <a:t>RD: forms a VPNv4 prefix together with an IPv4 prefix.</a:t>
            </a:r>
          </a:p>
          <a:p>
            <a:pPr lvl="2" fontAlgn="ctr"/>
            <a:r>
              <a:rPr lang="en-US" dirty="0">
                <a:latin typeface="Huawei Sans" panose="020C0503030203020204" pitchFamily="34" charset="0"/>
              </a:rPr>
              <a:t>RT: controls route import and export between PEs.</a:t>
            </a:r>
          </a:p>
          <a:p>
            <a:pPr lvl="2" fontAlgn="ctr"/>
            <a:r>
              <a:rPr lang="en-US" dirty="0">
                <a:latin typeface="Huawei Sans" panose="020C0503030203020204" pitchFamily="34" charset="0"/>
              </a:rPr>
              <a:t>Label: inner label (VPN label), used to differentiate data of different VPNs on a PE during data forwarding.</a:t>
            </a:r>
          </a:p>
          <a:p>
            <a:pPr fontAlgn="ctr"/>
            <a:endParaRPr lang="zh-CN" altLang="en-US" dirty="0">
              <a:latin typeface="Huawei Sans" panose="020C0503030203020204" pitchFamily="34" charset="0"/>
            </a:endParaRPr>
          </a:p>
        </p:txBody>
      </p:sp>
    </p:spTree>
    <p:extLst>
      <p:ext uri="{BB962C8B-B14F-4D97-AF65-F5344CB8AC3E}">
        <p14:creationId xmlns:p14="http://schemas.microsoft.com/office/powerpoint/2010/main" val="27930280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Exchange</a:t>
            </a:r>
          </a:p>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b="1" dirty="0">
                <a:latin typeface="Huawei Sans" panose="020C0503030203020204" pitchFamily="34" charset="0"/>
                <a:ea typeface="方正兰亭黑简体" panose="02000000000000000000" pitchFamily="2" charset="-122"/>
                <a:sym typeface="Huawei Sans" panose="020C0503030203020204" pitchFamily="34" charset="0"/>
              </a:rPr>
              <a:t>Packet Forwarding</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Configuration and Implementation</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72080110"/>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Packet Forwarding Process (1)</a:t>
            </a:r>
          </a:p>
        </p:txBody>
      </p:sp>
      <p:sp>
        <p:nvSpPr>
          <p:cNvPr id="6" name="圆角矩形 5"/>
          <p:cNvSpPr/>
          <p:nvPr/>
        </p:nvSpPr>
        <p:spPr>
          <a:xfrm>
            <a:off x="4084513" y="4109218"/>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4468728" y="5575920"/>
            <a:ext cx="3232229"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8" name="组合 7"/>
          <p:cNvGrpSpPr/>
          <p:nvPr/>
        </p:nvGrpSpPr>
        <p:grpSpPr>
          <a:xfrm>
            <a:off x="3827662" y="4659944"/>
            <a:ext cx="4513567" cy="723926"/>
            <a:chOff x="4088571" y="4424992"/>
            <a:chExt cx="4513567" cy="723926"/>
          </a:xfrm>
        </p:grpSpPr>
        <p:cxnSp>
          <p:nvCxnSpPr>
            <p:cNvPr id="9" name="直接连接符 8"/>
            <p:cNvCxnSpPr>
              <a:stCxn id="13" idx="3"/>
              <a:endCxn id="15"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8" name="文本框 17"/>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6" name="文本框 15"/>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4" name="文本框 13"/>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1" name="文本框 20"/>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5" name="文本框 24"/>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a:xfrm>
            <a:off x="933264"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59039"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a:xfrm>
            <a:off x="897169"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a:xfrm>
            <a:off x="898347"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4" name="文本框 43"/>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7" name="文本框 46"/>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43" idx="0"/>
          </p:cNvCxnSpPr>
          <p:nvPr/>
        </p:nvCxnSpPr>
        <p:spPr>
          <a:xfrm flipV="1">
            <a:off x="9743895" y="3652144"/>
            <a:ext cx="0" cy="585716"/>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a:xfrm>
            <a:off x="8362877" y="2667439"/>
            <a:ext cx="2810223" cy="990986"/>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92088" indent="-192088" fontAlgn="ctr">
              <a:spcBef>
                <a:spcPts val="0"/>
              </a:spcBef>
              <a:spcAft>
                <a:spcPts val="0"/>
              </a:spcAft>
            </a:pP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1. CE3 has the route 192.168.1.0/24 and sends a common IPv4 packet.</a:t>
            </a:r>
          </a:p>
        </p:txBody>
      </p:sp>
      <p:sp>
        <p:nvSpPr>
          <p:cNvPr id="50" name="文本占位符 4"/>
          <p:cNvSpPr>
            <a:spLocks noGrp="1"/>
          </p:cNvSpPr>
          <p:nvPr>
            <p:ph type="body" sz="quarter" idx="4294967295"/>
          </p:nvPr>
        </p:nvSpPr>
        <p:spPr>
          <a:xfrm>
            <a:off x="468317" y="1233488"/>
            <a:ext cx="11276183" cy="604536"/>
          </a:xfrm>
        </p:spPr>
        <p:txBody>
          <a:bodyPr wrap="square">
            <a:noAutofit/>
          </a:bodyPr>
          <a:lstStyle/>
          <a:p>
            <a:pPr marL="0" indent="0" fontAlgn="ctr">
              <a:buNone/>
            </a:pPr>
            <a:r>
              <a:rPr lang="en-US" sz="1800" dirty="0">
                <a:latin typeface="Huawei Sans" panose="020C0503030203020204" pitchFamily="34" charset="0"/>
              </a:rPr>
              <a:t>The following example assumes that site B of user X wants to access 192.168.1.0/24 of site A. The packet forwarding process is as follows:</a:t>
            </a:r>
          </a:p>
        </p:txBody>
      </p:sp>
      <p:sp>
        <p:nvSpPr>
          <p:cNvPr id="55" name="矩形 32"/>
          <p:cNvSpPr>
            <a:spLocks/>
          </p:cNvSpPr>
          <p:nvPr/>
        </p:nvSpPr>
        <p:spPr>
          <a:xfrm>
            <a:off x="8265285" y="4081836"/>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Tree>
    <p:extLst>
      <p:ext uri="{BB962C8B-B14F-4D97-AF65-F5344CB8AC3E}">
        <p14:creationId xmlns:p14="http://schemas.microsoft.com/office/powerpoint/2010/main" val="10669965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4294967295"/>
          </p:nvPr>
        </p:nvSpPr>
        <p:spPr>
          <a:xfrm>
            <a:off x="469565" y="1233488"/>
            <a:ext cx="11274935" cy="4679788"/>
          </a:xfrm>
        </p:spPr>
        <p:txBody>
          <a:bodyPr wrap="square">
            <a:noAutofit/>
          </a:bodyPr>
          <a:lstStyle/>
          <a:p>
            <a:pPr fontAlgn="ctr"/>
            <a:r>
              <a:rPr lang="en-US" sz="2000" dirty="0">
                <a:latin typeface="Huawei Sans" panose="020C0503030203020204" pitchFamily="34" charset="0"/>
                <a:ea typeface="方正兰亭黑简体" panose="02000000000000000000" pitchFamily="2" charset="-122"/>
                <a:sym typeface="Huawei Sans" panose="020C0503030203020204" pitchFamily="34" charset="0"/>
              </a:rPr>
              <a:t>Virtual private network (VPN) is a technology that enables VPN users to communicate with each other over a public network.</a:t>
            </a:r>
          </a:p>
          <a:p>
            <a:pPr fontAlgn="ctr"/>
            <a:r>
              <a:rPr lang="en-US" altLang="zh-CN" sz="2000" dirty="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is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a Layer 3 VPN (L3VPN) technology widely used in the industry.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N</a:t>
            </a:r>
            <a:r>
              <a:rPr lang="en-US" altLang="zh-CN" sz="2000" dirty="0" smtClean="0">
                <a:latin typeface="Huawei Sans" panose="020C0503030203020204" pitchFamily="34" charset="0"/>
                <a:ea typeface="方正兰亭黑简体" panose="02000000000000000000" pitchFamily="2" charset="-122"/>
                <a:sym typeface="Huawei Sans" panose="020C0503030203020204" pitchFamily="34" charset="0"/>
              </a:rPr>
              <a:t>ote that i</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n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this course, </a:t>
            </a:r>
            <a:r>
              <a:rPr lang="en-US" altLang="zh-CN" sz="2000" dirty="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refers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to </a:t>
            </a:r>
            <a:r>
              <a:rPr lang="en-US" altLang="zh-CN" sz="2000" dirty="0">
                <a:latin typeface="Huawei Sans" panose="020C0503030203020204" pitchFamily="34" charset="0"/>
                <a:ea typeface="方正兰亭黑简体" panose="02000000000000000000" pitchFamily="2" charset="-122"/>
                <a:sym typeface="Huawei Sans" panose="020C0503030203020204" pitchFamily="34" charset="0"/>
              </a:rPr>
              <a:t>BGP/MPLS IP </a:t>
            </a:r>
            <a:r>
              <a:rPr lang="en-US" altLang="zh-CN" sz="2000" dirty="0" smtClean="0">
                <a:latin typeface="Huawei Sans" panose="020C0503030203020204" pitchFamily="34" charset="0"/>
                <a:ea typeface="方正兰亭黑简体" panose="02000000000000000000" pitchFamily="2" charset="-122"/>
                <a:sym typeface="Huawei Sans" panose="020C0503030203020204" pitchFamily="34" charset="0"/>
              </a:rPr>
              <a:t>VPN</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 </a:t>
            </a: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2000" dirty="0">
                <a:latin typeface="Huawei Sans" panose="020C0503030203020204" pitchFamily="34" charset="0"/>
                <a:ea typeface="方正兰亭黑简体" panose="02000000000000000000" pitchFamily="2" charset="-122"/>
                <a:sym typeface="Huawei Sans" panose="020C0503030203020204" pitchFamily="34" charset="0"/>
              </a:rPr>
              <a:t>This course describes the basic concepts, working process, and typical configuration methods of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MPLS VPN.</a:t>
            </a:r>
            <a:endParaRPr 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975165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Packet Forwarding Process (2)</a:t>
            </a:r>
          </a:p>
        </p:txBody>
      </p:sp>
      <p:sp>
        <p:nvSpPr>
          <p:cNvPr id="6" name="圆角矩形 5"/>
          <p:cNvSpPr/>
          <p:nvPr/>
        </p:nvSpPr>
        <p:spPr>
          <a:xfrm>
            <a:off x="4084513" y="4109218"/>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4332230" y="5612496"/>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8" name="组合 7"/>
          <p:cNvGrpSpPr/>
          <p:nvPr/>
        </p:nvGrpSpPr>
        <p:grpSpPr>
          <a:xfrm>
            <a:off x="3827662" y="4659944"/>
            <a:ext cx="4513567" cy="723926"/>
            <a:chOff x="4088571" y="4424992"/>
            <a:chExt cx="4513567" cy="723926"/>
          </a:xfrm>
        </p:grpSpPr>
        <p:cxnSp>
          <p:nvCxnSpPr>
            <p:cNvPr id="9" name="直接连接符 8"/>
            <p:cNvCxnSpPr>
              <a:stCxn id="13" idx="3"/>
              <a:endCxn id="15"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8" name="文本框 17"/>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6" name="文本框 15"/>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4" name="文本框 13"/>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1" name="文本框 20"/>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5" name="文本框 24"/>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a:xfrm>
            <a:off x="933264"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59039"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a:xfrm>
            <a:off x="888025"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a:xfrm>
            <a:off x="889203"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4" name="文本框 43"/>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7" name="文本框 46"/>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15" idx="0"/>
            <a:endCxn id="49" idx="2"/>
          </p:cNvCxnSpPr>
          <p:nvPr/>
        </p:nvCxnSpPr>
        <p:spPr>
          <a:xfrm flipH="1" flipV="1">
            <a:off x="8055864" y="3780466"/>
            <a:ext cx="0" cy="879478"/>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a:xfrm>
            <a:off x="5074920" y="1892808"/>
            <a:ext cx="5961888" cy="1887658"/>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01613" indent="-201613" fontAlgn="ctr">
              <a:spcBef>
                <a:spcPts val="0"/>
              </a:spcBef>
              <a:spcAft>
                <a:spcPts val="0"/>
              </a:spcAft>
            </a:pP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2. </a:t>
            </a: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PE2 finds the VPN instance based on the inbound interface of the packet and searches the forwarding table of the VPN instance</a:t>
            </a: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a:t>
            </a:r>
          </a:p>
          <a:p>
            <a:pPr marL="201613" indent="-201613" fontAlgn="ctr">
              <a:spcBef>
                <a:spcPts val="0"/>
              </a:spcBef>
              <a:spcAft>
                <a:spcPts val="0"/>
              </a:spcAft>
            </a:pPr>
            <a:r>
              <a:rPr lang="en-US" sz="1400" dirty="0" smtClean="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 PE2 searches for the corresponding tunnel ID against the packet's destination IPv4 prefix.</a:t>
            </a:r>
          </a:p>
          <a:p>
            <a:pPr marL="201613" indent="-201613" fontAlgn="ctr">
              <a:spcBef>
                <a:spcPts val="0"/>
              </a:spcBef>
              <a:spcAft>
                <a:spcPts val="0"/>
              </a:spcAft>
            </a:pP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4. PE2 finds the tunnel based on the tunnel ID and adds an inner label (I-L) to the packet.</a:t>
            </a:r>
          </a:p>
          <a:p>
            <a:pPr marL="201613" indent="-201613" fontAlgn="ctr">
              <a:spcBef>
                <a:spcPts val="0"/>
              </a:spcBef>
              <a:spcAft>
                <a:spcPts val="0"/>
              </a:spcAft>
            </a:pP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5. PE2 adds an outer MPLS label (O-L1) to the packet and sends the packet out through the MPLS tunnel. </a:t>
            </a:r>
          </a:p>
        </p:txBody>
      </p:sp>
      <p:sp>
        <p:nvSpPr>
          <p:cNvPr id="55" name="矩形 32"/>
          <p:cNvSpPr>
            <a:spLocks/>
          </p:cNvSpPr>
          <p:nvPr/>
        </p:nvSpPr>
        <p:spPr>
          <a:xfrm>
            <a:off x="6954101" y="4113101"/>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9" name="矩形 33"/>
          <p:cNvSpPr/>
          <p:nvPr/>
        </p:nvSpPr>
        <p:spPr>
          <a:xfrm>
            <a:off x="6333903" y="4113101"/>
            <a:ext cx="620198" cy="289666"/>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I-L</a:t>
            </a:r>
          </a:p>
        </p:txBody>
      </p:sp>
      <p:sp>
        <p:nvSpPr>
          <p:cNvPr id="61" name="矩形 33"/>
          <p:cNvSpPr/>
          <p:nvPr/>
        </p:nvSpPr>
        <p:spPr>
          <a:xfrm>
            <a:off x="5726567" y="4113101"/>
            <a:ext cx="620198" cy="289666"/>
          </a:xfrm>
          <a:prstGeom prst="rect">
            <a:avLst/>
          </a:prstGeom>
          <a:solidFill>
            <a:srgbClr val="EC706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O-L1</a:t>
            </a:r>
          </a:p>
        </p:txBody>
      </p:sp>
    </p:spTree>
    <p:extLst>
      <p:ext uri="{BB962C8B-B14F-4D97-AF65-F5344CB8AC3E}">
        <p14:creationId xmlns:p14="http://schemas.microsoft.com/office/powerpoint/2010/main" val="20547949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Packet Forwarding Process (3)</a:t>
            </a:r>
          </a:p>
        </p:txBody>
      </p:sp>
      <p:sp>
        <p:nvSpPr>
          <p:cNvPr id="6" name="圆角矩形 5"/>
          <p:cNvSpPr/>
          <p:nvPr/>
        </p:nvSpPr>
        <p:spPr>
          <a:xfrm>
            <a:off x="4084513" y="4109218"/>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4307116" y="5594208"/>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8" name="组合 7"/>
          <p:cNvGrpSpPr/>
          <p:nvPr/>
        </p:nvGrpSpPr>
        <p:grpSpPr>
          <a:xfrm>
            <a:off x="3827662" y="4659944"/>
            <a:ext cx="4513567" cy="723926"/>
            <a:chOff x="4088571" y="4424992"/>
            <a:chExt cx="4513567" cy="723926"/>
          </a:xfrm>
        </p:grpSpPr>
        <p:cxnSp>
          <p:nvCxnSpPr>
            <p:cNvPr id="9" name="直接连接符 8"/>
            <p:cNvCxnSpPr>
              <a:stCxn id="13" idx="3"/>
              <a:endCxn id="15"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8" name="文本框 17"/>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6" name="文本框 15"/>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4" name="文本框 13"/>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1" name="文本框 20"/>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5" name="文本框 24"/>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a:xfrm>
            <a:off x="933264"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59039"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a:xfrm>
            <a:off x="888025"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a:xfrm>
            <a:off x="889203"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4" name="文本框 43"/>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7" name="文本框 46"/>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17" idx="0"/>
            <a:endCxn id="49" idx="2"/>
          </p:cNvCxnSpPr>
          <p:nvPr/>
        </p:nvCxnSpPr>
        <p:spPr>
          <a:xfrm flipV="1">
            <a:off x="6076765" y="3741456"/>
            <a:ext cx="3526" cy="918488"/>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a:xfrm>
            <a:off x="4405073" y="2778225"/>
            <a:ext cx="3350436" cy="963231"/>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92088" indent="-192088" fontAlgn="ctr">
              <a:spcBef>
                <a:spcPts val="0"/>
              </a:spcBef>
              <a:spcAft>
                <a:spcPts val="0"/>
              </a:spcAft>
            </a:pP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6. All P devices on the backbone network swap the outer label of the packet until the packet reaches PE1.</a:t>
            </a:r>
          </a:p>
        </p:txBody>
      </p:sp>
      <p:grpSp>
        <p:nvGrpSpPr>
          <p:cNvPr id="2" name="组合 1"/>
          <p:cNvGrpSpPr/>
          <p:nvPr/>
        </p:nvGrpSpPr>
        <p:grpSpPr>
          <a:xfrm>
            <a:off x="3584289" y="4113101"/>
            <a:ext cx="2226924" cy="289666"/>
            <a:chOff x="5726567" y="4113101"/>
            <a:chExt cx="2226924" cy="289666"/>
          </a:xfrm>
        </p:grpSpPr>
        <p:sp>
          <p:nvSpPr>
            <p:cNvPr id="55" name="矩形 32"/>
            <p:cNvSpPr>
              <a:spLocks/>
            </p:cNvSpPr>
            <p:nvPr/>
          </p:nvSpPr>
          <p:spPr>
            <a:xfrm>
              <a:off x="6954101" y="4113101"/>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9" name="矩形 33"/>
            <p:cNvSpPr/>
            <p:nvPr/>
          </p:nvSpPr>
          <p:spPr>
            <a:xfrm>
              <a:off x="6333903" y="4113101"/>
              <a:ext cx="620198" cy="289666"/>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I-L</a:t>
              </a:r>
            </a:p>
          </p:txBody>
        </p:sp>
        <p:sp>
          <p:nvSpPr>
            <p:cNvPr id="61" name="矩形 33"/>
            <p:cNvSpPr/>
            <p:nvPr/>
          </p:nvSpPr>
          <p:spPr>
            <a:xfrm>
              <a:off x="5726567" y="4113101"/>
              <a:ext cx="620198" cy="289666"/>
            </a:xfrm>
            <a:prstGeom prst="rect">
              <a:avLst/>
            </a:prstGeom>
            <a:solidFill>
              <a:srgbClr val="EC706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O-L2</a:t>
              </a:r>
            </a:p>
          </p:txBody>
        </p:sp>
      </p:grpSp>
    </p:spTree>
    <p:extLst>
      <p:ext uri="{BB962C8B-B14F-4D97-AF65-F5344CB8AC3E}">
        <p14:creationId xmlns:p14="http://schemas.microsoft.com/office/powerpoint/2010/main" val="21806627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Packet Forwarding Process (4)</a:t>
            </a:r>
          </a:p>
        </p:txBody>
      </p:sp>
      <p:sp>
        <p:nvSpPr>
          <p:cNvPr id="6" name="圆角矩形 5"/>
          <p:cNvSpPr/>
          <p:nvPr/>
        </p:nvSpPr>
        <p:spPr>
          <a:xfrm>
            <a:off x="4084513" y="4109218"/>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4323086" y="5594208"/>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8" name="组合 7"/>
          <p:cNvGrpSpPr/>
          <p:nvPr/>
        </p:nvGrpSpPr>
        <p:grpSpPr>
          <a:xfrm>
            <a:off x="3827662" y="4659944"/>
            <a:ext cx="4513567" cy="723926"/>
            <a:chOff x="4088571" y="4424992"/>
            <a:chExt cx="4513567" cy="723926"/>
          </a:xfrm>
        </p:grpSpPr>
        <p:cxnSp>
          <p:nvCxnSpPr>
            <p:cNvPr id="9" name="直接连接符 8"/>
            <p:cNvCxnSpPr>
              <a:stCxn id="13" idx="3"/>
              <a:endCxn id="15"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8" name="文本框 17"/>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6" name="文本框 15"/>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4" name="文本框 13"/>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1" name="文本框 20"/>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5" name="文本框 24"/>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a:xfrm>
            <a:off x="933264"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59039"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a:xfrm>
            <a:off x="897169"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a:xfrm>
            <a:off x="898347"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4" name="文本框 43"/>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7" name="文本框 46"/>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13" idx="0"/>
            <a:endCxn id="49" idx="2"/>
          </p:cNvCxnSpPr>
          <p:nvPr/>
        </p:nvCxnSpPr>
        <p:spPr>
          <a:xfrm flipH="1" flipV="1">
            <a:off x="4084513" y="3448835"/>
            <a:ext cx="13149" cy="1211109"/>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a:xfrm>
            <a:off x="864584" y="2166775"/>
            <a:ext cx="6439858" cy="1282060"/>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92088" indent="-192088" fontAlgn="ctr">
              <a:spcBef>
                <a:spcPts val="0"/>
              </a:spcBef>
              <a:spcAft>
                <a:spcPts val="0"/>
              </a:spcAft>
            </a:pP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7. After receiving the packet, PE1 sends the packet to the MPLS module for processing. The MPLS module removes the outer label.</a:t>
            </a:r>
          </a:p>
          <a:p>
            <a:pPr marL="192088" indent="-192088" fontAlgn="ctr">
              <a:spcBef>
                <a:spcPts val="0"/>
              </a:spcBef>
              <a:spcAft>
                <a:spcPts val="0"/>
              </a:spcAft>
            </a:pP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8. PE1 continues to process the inner label. Specifically, it determines the next hop based on the inner label, removes the inner label, and sends the native IPv4 packet to CE1.</a:t>
            </a:r>
          </a:p>
        </p:txBody>
      </p:sp>
      <p:sp>
        <p:nvSpPr>
          <p:cNvPr id="55" name="矩形 32"/>
          <p:cNvSpPr>
            <a:spLocks/>
          </p:cNvSpPr>
          <p:nvPr/>
        </p:nvSpPr>
        <p:spPr>
          <a:xfrm>
            <a:off x="3041790" y="3769146"/>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59" name="矩形 33"/>
          <p:cNvSpPr>
            <a:spLocks/>
          </p:cNvSpPr>
          <p:nvPr/>
        </p:nvSpPr>
        <p:spPr>
          <a:xfrm rot="19962118">
            <a:off x="2698583" y="3777375"/>
            <a:ext cx="296718" cy="289666"/>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33"/>
          <p:cNvSpPr>
            <a:spLocks/>
          </p:cNvSpPr>
          <p:nvPr/>
        </p:nvSpPr>
        <p:spPr>
          <a:xfrm rot="19962118">
            <a:off x="2396619" y="3777375"/>
            <a:ext cx="296718" cy="289666"/>
          </a:xfrm>
          <a:prstGeom prst="rect">
            <a:avLst/>
          </a:prstGeom>
          <a:solidFill>
            <a:srgbClr val="EC706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416393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Packet Forwarding Process (5)</a:t>
            </a:r>
          </a:p>
        </p:txBody>
      </p:sp>
      <p:sp>
        <p:nvSpPr>
          <p:cNvPr id="6" name="圆角矩形 5"/>
          <p:cNvSpPr/>
          <p:nvPr/>
        </p:nvSpPr>
        <p:spPr>
          <a:xfrm>
            <a:off x="4084513" y="4109218"/>
            <a:ext cx="4000659" cy="1825378"/>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4307116" y="5575920"/>
            <a:ext cx="3555452" cy="307777"/>
          </a:xfrm>
          <a:prstGeom prst="rect">
            <a:avLst/>
          </a:prstGeom>
          <a:noFill/>
        </p:spPr>
        <p:txBody>
          <a:bodyPr wrap="square" rtlCol="0">
            <a:noAutofit/>
          </a:bodyPr>
          <a:lstStyle/>
          <a:p>
            <a:pPr algn="ctr" fontAlgn="ctr"/>
            <a:r>
              <a:rPr lang="en-US"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grpSp>
        <p:nvGrpSpPr>
          <p:cNvPr id="8" name="组合 7"/>
          <p:cNvGrpSpPr/>
          <p:nvPr/>
        </p:nvGrpSpPr>
        <p:grpSpPr>
          <a:xfrm>
            <a:off x="3827662" y="4659944"/>
            <a:ext cx="4513567" cy="723926"/>
            <a:chOff x="4088571" y="4424992"/>
            <a:chExt cx="4513567" cy="723926"/>
          </a:xfrm>
        </p:grpSpPr>
        <p:cxnSp>
          <p:nvCxnSpPr>
            <p:cNvPr id="9" name="直接连接符 8"/>
            <p:cNvCxnSpPr>
              <a:stCxn id="13" idx="3"/>
              <a:endCxn id="15" idx="1"/>
            </p:cNvCxnSpPr>
            <p:nvPr/>
          </p:nvCxnSpPr>
          <p:spPr>
            <a:xfrm>
              <a:off x="4628571" y="4645901"/>
              <a:ext cx="343356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067674" y="4424992"/>
              <a:ext cx="540000" cy="723926"/>
              <a:chOff x="5312873" y="4947622"/>
              <a:chExt cx="540000" cy="723926"/>
            </a:xfrm>
          </p:grpSpPr>
          <p:pic>
            <p:nvPicPr>
              <p:cNvPr id="17" name="Picture 12" descr="E:\2016.01\1.12 扁平化图标\蓝色\AR-蓝色最新-40.png"/>
              <p:cNvPicPr>
                <a:picLocks noChangeAspect="1" noChangeArrowheads="1"/>
              </p:cNvPicPr>
              <p:nvPr/>
            </p:nvPicPr>
            <p:blipFill>
              <a:blip r:embed="rId3" cstate="print"/>
              <a:srcRect/>
              <a:stretch>
                <a:fillRect/>
              </a:stretch>
            </p:blipFill>
            <p:spPr bwMode="auto">
              <a:xfrm>
                <a:off x="5312873" y="4947622"/>
                <a:ext cx="540000" cy="441818"/>
              </a:xfrm>
              <a:prstGeom prst="rect">
                <a:avLst/>
              </a:prstGeom>
              <a:noFill/>
            </p:spPr>
          </p:pic>
          <p:sp>
            <p:nvSpPr>
              <p:cNvPr id="18" name="文本框 17"/>
              <p:cNvSpPr txBox="1"/>
              <p:nvPr/>
            </p:nvSpPr>
            <p:spPr>
              <a:xfrm>
                <a:off x="5436839" y="536377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grpSp>
        <p:grpSp>
          <p:nvGrpSpPr>
            <p:cNvPr id="11" name="组合 10"/>
            <p:cNvGrpSpPr/>
            <p:nvPr/>
          </p:nvGrpSpPr>
          <p:grpSpPr>
            <a:xfrm>
              <a:off x="8062138" y="4424992"/>
              <a:ext cx="540000" cy="714804"/>
              <a:chOff x="8062138" y="4947622"/>
              <a:chExt cx="540000" cy="714804"/>
            </a:xfrm>
          </p:grpSpPr>
          <p:pic>
            <p:nvPicPr>
              <p:cNvPr id="15" name="Picture 12" descr="E:\2016.01\1.12 扁平化图标\蓝色\AR-蓝色最新-40.png"/>
              <p:cNvPicPr>
                <a:picLocks noChangeAspect="1" noChangeArrowheads="1"/>
              </p:cNvPicPr>
              <p:nvPr/>
            </p:nvPicPr>
            <p:blipFill>
              <a:blip r:embed="rId3" cstate="print"/>
              <a:srcRect/>
              <a:stretch>
                <a:fillRect/>
              </a:stretch>
            </p:blipFill>
            <p:spPr bwMode="auto">
              <a:xfrm>
                <a:off x="8062138" y="4947622"/>
                <a:ext cx="540000" cy="441818"/>
              </a:xfrm>
              <a:prstGeom prst="rect">
                <a:avLst/>
              </a:prstGeom>
              <a:noFill/>
            </p:spPr>
          </p:pic>
          <p:sp>
            <p:nvSpPr>
              <p:cNvPr id="16" name="文本框 15"/>
              <p:cNvSpPr txBox="1"/>
              <p:nvPr/>
            </p:nvSpPr>
            <p:spPr>
              <a:xfrm>
                <a:off x="8084306" y="5354649"/>
                <a:ext cx="497252"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grpSp>
        <p:grpSp>
          <p:nvGrpSpPr>
            <p:cNvPr id="12" name="组合 11"/>
            <p:cNvGrpSpPr/>
            <p:nvPr/>
          </p:nvGrpSpPr>
          <p:grpSpPr>
            <a:xfrm>
              <a:off x="4088571" y="4424992"/>
              <a:ext cx="540000" cy="723926"/>
              <a:chOff x="4088571" y="4947622"/>
              <a:chExt cx="540000" cy="723926"/>
            </a:xfrm>
          </p:grpSpPr>
          <p:pic>
            <p:nvPicPr>
              <p:cNvPr id="13" name="Picture 12" descr="E:\2016.01\1.12 扁平化图标\蓝色\AR-蓝色最新-40.png"/>
              <p:cNvPicPr>
                <a:picLocks noChangeAspect="1" noChangeArrowheads="1"/>
              </p:cNvPicPr>
              <p:nvPr/>
            </p:nvPicPr>
            <p:blipFill>
              <a:blip r:embed="rId3" cstate="print"/>
              <a:srcRect/>
              <a:stretch>
                <a:fillRect/>
              </a:stretch>
            </p:blipFill>
            <p:spPr bwMode="auto">
              <a:xfrm>
                <a:off x="4088571" y="4947622"/>
                <a:ext cx="540000" cy="441818"/>
              </a:xfrm>
              <a:prstGeom prst="rect">
                <a:avLst/>
              </a:prstGeom>
              <a:noFill/>
            </p:spPr>
          </p:pic>
          <p:sp>
            <p:nvSpPr>
              <p:cNvPr id="14" name="文本框 13"/>
              <p:cNvSpPr txBox="1"/>
              <p:nvPr/>
            </p:nvSpPr>
            <p:spPr>
              <a:xfrm>
                <a:off x="4109945" y="5363771"/>
                <a:ext cx="497252"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grpSp>
      </p:grpSp>
      <p:grpSp>
        <p:nvGrpSpPr>
          <p:cNvPr id="19" name="组合 18"/>
          <p:cNvGrpSpPr/>
          <p:nvPr/>
        </p:nvGrpSpPr>
        <p:grpSpPr>
          <a:xfrm>
            <a:off x="2139633" y="4237860"/>
            <a:ext cx="550687" cy="712575"/>
            <a:chOff x="4073209" y="4947622"/>
            <a:chExt cx="550687" cy="712575"/>
          </a:xfrm>
        </p:grpSpPr>
        <p:pic>
          <p:nvPicPr>
            <p:cNvPr id="20"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1" name="文本框 20"/>
            <p:cNvSpPr txBox="1"/>
            <p:nvPr/>
          </p:nvSpPr>
          <p:spPr>
            <a:xfrm>
              <a:off x="4121835" y="5352420"/>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sp>
        <p:nvSpPr>
          <p:cNvPr id="22" name="圆角矩形 21"/>
          <p:cNvSpPr/>
          <p:nvPr/>
        </p:nvSpPr>
        <p:spPr>
          <a:xfrm>
            <a:off x="933264"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3" name="组合 22"/>
          <p:cNvGrpSpPr/>
          <p:nvPr/>
        </p:nvGrpSpPr>
        <p:grpSpPr>
          <a:xfrm>
            <a:off x="2127809" y="5319240"/>
            <a:ext cx="575533" cy="706640"/>
            <a:chOff x="4073209" y="4947622"/>
            <a:chExt cx="575533" cy="706640"/>
          </a:xfrm>
        </p:grpSpPr>
        <p:pic>
          <p:nvPicPr>
            <p:cNvPr id="24"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25" name="文本框 24"/>
            <p:cNvSpPr txBox="1"/>
            <p:nvPr/>
          </p:nvSpPr>
          <p:spPr>
            <a:xfrm>
              <a:off x="4146681" y="5346485"/>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grpSp>
      <p:sp>
        <p:nvSpPr>
          <p:cNvPr id="26" name="圆角矩形 25"/>
          <p:cNvSpPr/>
          <p:nvPr/>
        </p:nvSpPr>
        <p:spPr>
          <a:xfrm>
            <a:off x="933264"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flipH="1">
            <a:off x="9347215" y="3990286"/>
            <a:ext cx="1873049" cy="994971"/>
          </a:xfrm>
          <a:prstGeom prst="roundRect">
            <a:avLst/>
          </a:prstGeom>
          <a:noFill/>
          <a:ln w="2540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flipH="1">
            <a:off x="9359039" y="5071666"/>
            <a:ext cx="1873049" cy="994971"/>
          </a:xfrm>
          <a:prstGeom prst="roundRect">
            <a:avLst/>
          </a:pr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p:cNvCxnSpPr>
            <a:stCxn id="20" idx="3"/>
            <a:endCxn id="13" idx="1"/>
          </p:cNvCxnSpPr>
          <p:nvPr/>
        </p:nvCxnSpPr>
        <p:spPr>
          <a:xfrm>
            <a:off x="2679633" y="4458769"/>
            <a:ext cx="1148029"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4" idx="3"/>
            <a:endCxn id="13" idx="1"/>
          </p:cNvCxnSpPr>
          <p:nvPr/>
        </p:nvCxnSpPr>
        <p:spPr>
          <a:xfrm flipV="1">
            <a:off x="2667809" y="4880853"/>
            <a:ext cx="1159853"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5" idx="3"/>
          </p:cNvCxnSpPr>
          <p:nvPr/>
        </p:nvCxnSpPr>
        <p:spPr>
          <a:xfrm flipV="1">
            <a:off x="8341229" y="4458769"/>
            <a:ext cx="1132666" cy="42208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5" idx="3"/>
          </p:cNvCxnSpPr>
          <p:nvPr/>
        </p:nvCxnSpPr>
        <p:spPr>
          <a:xfrm>
            <a:off x="8341229" y="4880853"/>
            <a:ext cx="1144490" cy="6592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62702" y="4109218"/>
            <a:ext cx="121539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35" name="文本框 34"/>
          <p:cNvSpPr txBox="1"/>
          <p:nvPr/>
        </p:nvSpPr>
        <p:spPr>
          <a:xfrm>
            <a:off x="897169" y="4661223"/>
            <a:ext cx="1360072" cy="35016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Site A of user X</a:t>
            </a:r>
          </a:p>
        </p:txBody>
      </p:sp>
      <p:sp>
        <p:nvSpPr>
          <p:cNvPr id="36" name="文本框 35"/>
          <p:cNvSpPr txBox="1"/>
          <p:nvPr/>
        </p:nvSpPr>
        <p:spPr>
          <a:xfrm>
            <a:off x="898347" y="5780756"/>
            <a:ext cx="1346495"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C of user Y</a:t>
            </a:r>
          </a:p>
        </p:txBody>
      </p:sp>
      <p:sp>
        <p:nvSpPr>
          <p:cNvPr id="37" name="文本框 36"/>
          <p:cNvSpPr txBox="1"/>
          <p:nvPr/>
        </p:nvSpPr>
        <p:spPr>
          <a:xfrm>
            <a:off x="9982988" y="4640279"/>
            <a:ext cx="1348434" cy="350160"/>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Site B of user X</a:t>
            </a:r>
          </a:p>
        </p:txBody>
      </p:sp>
      <p:sp>
        <p:nvSpPr>
          <p:cNvPr id="38" name="文本框 37"/>
          <p:cNvSpPr txBox="1"/>
          <p:nvPr/>
        </p:nvSpPr>
        <p:spPr>
          <a:xfrm>
            <a:off x="9980969" y="5759812"/>
            <a:ext cx="1371709" cy="350160"/>
          </a:xfrm>
          <a:prstGeom prst="rect">
            <a:avLst/>
          </a:prstGeom>
          <a:noFill/>
        </p:spPr>
        <p:txBody>
          <a:bodyPr wrap="square" rtlCol="0">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Site D of user Y</a:t>
            </a:r>
          </a:p>
        </p:txBody>
      </p:sp>
      <p:grpSp>
        <p:nvGrpSpPr>
          <p:cNvPr id="42" name="组合 41"/>
          <p:cNvGrpSpPr/>
          <p:nvPr/>
        </p:nvGrpSpPr>
        <p:grpSpPr>
          <a:xfrm>
            <a:off x="9473895" y="4237860"/>
            <a:ext cx="540000" cy="723926"/>
            <a:chOff x="4073209" y="4947622"/>
            <a:chExt cx="540000" cy="723926"/>
          </a:xfrm>
        </p:grpSpPr>
        <p:pic>
          <p:nvPicPr>
            <p:cNvPr id="43"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4" name="文本框 43"/>
            <p:cNvSpPr txBox="1"/>
            <p:nvPr/>
          </p:nvSpPr>
          <p:spPr>
            <a:xfrm>
              <a:off x="4086262"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grpSp>
      <p:grpSp>
        <p:nvGrpSpPr>
          <p:cNvPr id="45" name="组合 44"/>
          <p:cNvGrpSpPr/>
          <p:nvPr/>
        </p:nvGrpSpPr>
        <p:grpSpPr>
          <a:xfrm>
            <a:off x="9485719" y="5319240"/>
            <a:ext cx="552270" cy="723926"/>
            <a:chOff x="4060939" y="4947622"/>
            <a:chExt cx="552270" cy="723926"/>
          </a:xfrm>
        </p:grpSpPr>
        <p:pic>
          <p:nvPicPr>
            <p:cNvPr id="46" name="Picture 12" descr="E:\2016.01\1.12 扁平化图标\蓝色\AR-蓝色最新-40.png"/>
            <p:cNvPicPr>
              <a:picLocks noChangeAspect="1" noChangeArrowheads="1"/>
            </p:cNvPicPr>
            <p:nvPr/>
          </p:nvPicPr>
          <p:blipFill>
            <a:blip r:embed="rId3" cstate="print"/>
            <a:srcRect/>
            <a:stretch>
              <a:fillRect/>
            </a:stretch>
          </p:blipFill>
          <p:spPr bwMode="auto">
            <a:xfrm>
              <a:off x="4073209" y="4947622"/>
              <a:ext cx="540000" cy="441818"/>
            </a:xfrm>
            <a:prstGeom prst="rect">
              <a:avLst/>
            </a:prstGeom>
            <a:noFill/>
          </p:spPr>
        </p:pic>
        <p:sp>
          <p:nvSpPr>
            <p:cNvPr id="47" name="文本框 46"/>
            <p:cNvSpPr txBox="1"/>
            <p:nvPr/>
          </p:nvSpPr>
          <p:spPr>
            <a:xfrm>
              <a:off x="4060939" y="5363771"/>
              <a:ext cx="502061"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grpSp>
      <p:cxnSp>
        <p:nvCxnSpPr>
          <p:cNvPr id="60" name="直接箭头连接符 59"/>
          <p:cNvCxnSpPr>
            <a:stCxn id="20" idx="0"/>
            <a:endCxn id="49" idx="2"/>
          </p:cNvCxnSpPr>
          <p:nvPr/>
        </p:nvCxnSpPr>
        <p:spPr>
          <a:xfrm flipV="1">
            <a:off x="2409633" y="3374757"/>
            <a:ext cx="0" cy="863103"/>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9" name="圆角矩形 48"/>
          <p:cNvSpPr/>
          <p:nvPr/>
        </p:nvSpPr>
        <p:spPr>
          <a:xfrm>
            <a:off x="502634" y="2623179"/>
            <a:ext cx="3813998" cy="751578"/>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201613" indent="-201613" fontAlgn="ctr">
              <a:lnSpc>
                <a:spcPts val="2200"/>
              </a:lnSpc>
              <a:spcBef>
                <a:spcPts val="0"/>
              </a:spcBef>
              <a:spcAft>
                <a:spcPts val="0"/>
              </a:spcAft>
            </a:pPr>
            <a:r>
              <a:rPr lang="en-US"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rPr>
              <a:t>9. After receiving the IPv4 packet, CE1 performs regular IPv4 processing.</a:t>
            </a:r>
          </a:p>
        </p:txBody>
      </p:sp>
      <p:sp>
        <p:nvSpPr>
          <p:cNvPr id="55" name="矩形 32"/>
          <p:cNvSpPr>
            <a:spLocks/>
          </p:cNvSpPr>
          <p:nvPr/>
        </p:nvSpPr>
        <p:spPr>
          <a:xfrm>
            <a:off x="2690320" y="3906304"/>
            <a:ext cx="999390" cy="289666"/>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IP packet</a:t>
            </a:r>
          </a:p>
        </p:txBody>
      </p:sp>
    </p:spTree>
    <p:extLst>
      <p:ext uri="{BB962C8B-B14F-4D97-AF65-F5344CB8AC3E}">
        <p14:creationId xmlns:p14="http://schemas.microsoft.com/office/powerpoint/2010/main" val="460273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Exchange</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 Forwarding</a:t>
            </a:r>
          </a:p>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b="1" dirty="0">
                <a:latin typeface="Huawei Sans" panose="020C0503030203020204" pitchFamily="34" charset="0"/>
                <a:ea typeface="方正兰亭黑简体" panose="02000000000000000000" pitchFamily="2" charset="-122"/>
                <a:sym typeface="Huawei Sans" panose="020C0503030203020204" pitchFamily="34" charset="0"/>
              </a:rPr>
              <a:t>Configuration and Implementation</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92988430"/>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a:latin typeface="Huawei Sans" panose="020C0503030203020204" pitchFamily="34" charset="0"/>
              </a:rPr>
              <a:t>Configuration Commands — VPN Instance Configuration (1)</a:t>
            </a:r>
          </a:p>
        </p:txBody>
      </p:sp>
      <p:sp>
        <p:nvSpPr>
          <p:cNvPr id="4" name="矩形 3">
            <a:extLst>
              <a:ext uri="{FF2B5EF4-FFF2-40B4-BE49-F238E27FC236}">
                <a16:creationId xmlns="" xmlns:a16="http://schemas.microsoft.com/office/drawing/2014/main" id="{4155CF1B-D6D5-4CBC-A7C4-3539BA1D8C49}"/>
              </a:ext>
            </a:extLst>
          </p:cNvPr>
          <p:cNvSpPr/>
          <p:nvPr/>
        </p:nvSpPr>
        <p:spPr>
          <a:xfrm>
            <a:off x="940477" y="1797459"/>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 </a:t>
            </a:r>
            <a:r>
              <a:rPr lang="en-US" sz="1400" b="1">
                <a:latin typeface="Huawei Sans" panose="020C0503030203020204" pitchFamily="34" charset="0"/>
              </a:rPr>
              <a:t>ip vpn-instance</a:t>
            </a:r>
            <a:r>
              <a:rPr lang="en-US" sz="1400">
                <a:latin typeface="Huawei Sans" panose="020C0503030203020204" pitchFamily="34" charset="0"/>
              </a:rPr>
              <a:t> </a:t>
            </a:r>
            <a:r>
              <a:rPr lang="en-US" sz="1400" i="1">
                <a:latin typeface="Huawei Sans" panose="020C0503030203020204" pitchFamily="34" charset="0"/>
              </a:rPr>
              <a:t>vpn-instance-name</a:t>
            </a:r>
          </a:p>
        </p:txBody>
      </p:sp>
      <p:sp>
        <p:nvSpPr>
          <p:cNvPr id="5" name="矩形 4">
            <a:extLst>
              <a:ext uri="{FF2B5EF4-FFF2-40B4-BE49-F238E27FC236}">
                <a16:creationId xmlns="" xmlns:a16="http://schemas.microsoft.com/office/drawing/2014/main" id="{44C4E0BA-5C90-4FB6-BCA6-99B663B19FA8}"/>
              </a:ext>
            </a:extLst>
          </p:cNvPr>
          <p:cNvSpPr/>
          <p:nvPr/>
        </p:nvSpPr>
        <p:spPr>
          <a:xfrm>
            <a:off x="459944" y="1365312"/>
            <a:ext cx="11089232" cy="307777"/>
          </a:xfrm>
          <a:prstGeom prst="rect">
            <a:avLst/>
          </a:prstGeom>
        </p:spPr>
        <p:txBody>
          <a:bodyPr wrap="square">
            <a:noAutofit/>
          </a:bodyPr>
          <a:lstStyle/>
          <a:p>
            <a:pPr marL="342900" indent="-342900" fontAlgn="ctr">
              <a:buFont typeface="+mj-lt"/>
              <a:buAutoNum type="arabicPeriod"/>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Create a VPN instance or enter the VPN instance view.</a:t>
            </a:r>
          </a:p>
        </p:txBody>
      </p:sp>
      <p:sp>
        <p:nvSpPr>
          <p:cNvPr id="6" name="矩形 5">
            <a:extLst>
              <a:ext uri="{FF2B5EF4-FFF2-40B4-BE49-F238E27FC236}">
                <a16:creationId xmlns="" xmlns:a16="http://schemas.microsoft.com/office/drawing/2014/main" id="{2683E34D-F948-4861-A2DA-5897E9554D17}"/>
              </a:ext>
            </a:extLst>
          </p:cNvPr>
          <p:cNvSpPr/>
          <p:nvPr/>
        </p:nvSpPr>
        <p:spPr>
          <a:xfrm>
            <a:off x="940477" y="2106611"/>
            <a:ext cx="10608699" cy="384592"/>
          </a:xfrm>
          <a:prstGeom prst="rect">
            <a:avLst/>
          </a:prstGeom>
        </p:spPr>
        <p:txBody>
          <a:bodyPr wrap="square">
            <a:noAutofit/>
          </a:bodyPr>
          <a:lstStyle/>
          <a:p>
            <a:pPr fontAlgn="ctr">
              <a:lnSpc>
                <a:spcPts val="2400"/>
              </a:lnSpc>
            </a:pPr>
            <a:r>
              <a:rPr lang="en-US" sz="1400">
                <a:latin typeface="Huawei Sans" panose="020C0503030203020204" pitchFamily="34" charset="0"/>
              </a:rPr>
              <a:t>By default, no VPN instance is configured.</a:t>
            </a:r>
          </a:p>
        </p:txBody>
      </p:sp>
      <p:sp>
        <p:nvSpPr>
          <p:cNvPr id="7" name="矩形 6">
            <a:extLst>
              <a:ext uri="{FF2B5EF4-FFF2-40B4-BE49-F238E27FC236}">
                <a16:creationId xmlns="" xmlns:a16="http://schemas.microsoft.com/office/drawing/2014/main" id="{4155CF1B-D6D5-4CBC-A7C4-3539BA1D8C49}"/>
              </a:ext>
            </a:extLst>
          </p:cNvPr>
          <p:cNvSpPr/>
          <p:nvPr/>
        </p:nvSpPr>
        <p:spPr>
          <a:xfrm>
            <a:off x="940477" y="2917609"/>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a:t>
            </a:r>
            <a:r>
              <a:rPr lang="en-US" sz="1400">
                <a:latin typeface="Huawei Sans" panose="020C0503030203020204" pitchFamily="34" charset="0"/>
              </a:rPr>
              <a:t>vpn-instance-InstanceName</a:t>
            </a: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400" b="1">
                <a:latin typeface="Huawei Sans" panose="020C0503030203020204" pitchFamily="34" charset="0"/>
              </a:rPr>
              <a:t> ipv4-family</a:t>
            </a: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8" name="矩形 7">
            <a:extLst>
              <a:ext uri="{FF2B5EF4-FFF2-40B4-BE49-F238E27FC236}">
                <a16:creationId xmlns="" xmlns:a16="http://schemas.microsoft.com/office/drawing/2014/main" id="{44C4E0BA-5C90-4FB6-BCA6-99B663B19FA8}"/>
              </a:ext>
            </a:extLst>
          </p:cNvPr>
          <p:cNvSpPr/>
          <p:nvPr/>
        </p:nvSpPr>
        <p:spPr>
          <a:xfrm>
            <a:off x="459944" y="2485462"/>
            <a:ext cx="11089232" cy="307777"/>
          </a:xfrm>
          <a:prstGeom prst="rect">
            <a:avLst/>
          </a:prstGeom>
        </p:spPr>
        <p:txBody>
          <a:bodyPr wrap="square">
            <a:noAutofit/>
          </a:bodyPr>
          <a:lstStyle/>
          <a:p>
            <a:pPr marL="342900" indent="-342900" fontAlgn="ctr">
              <a:buFont typeface="+mj-lt"/>
              <a:buAutoNum type="arabicPeriod" startAt="2"/>
            </a:pPr>
            <a:r>
              <a:rPr lang="en-US" sz="1400">
                <a:latin typeface="Huawei Sans" panose="020C0503030203020204" pitchFamily="34" charset="0"/>
              </a:rPr>
              <a:t>Enable the VPN instance IPv4 address family or enter the VPN instance IPv4 address family view.</a:t>
            </a:r>
          </a:p>
        </p:txBody>
      </p:sp>
      <p:sp>
        <p:nvSpPr>
          <p:cNvPr id="9" name="矩形 8">
            <a:extLst>
              <a:ext uri="{FF2B5EF4-FFF2-40B4-BE49-F238E27FC236}">
                <a16:creationId xmlns="" xmlns:a16="http://schemas.microsoft.com/office/drawing/2014/main" id="{2683E34D-F948-4861-A2DA-5897E9554D17}"/>
              </a:ext>
            </a:extLst>
          </p:cNvPr>
          <p:cNvSpPr/>
          <p:nvPr/>
        </p:nvSpPr>
        <p:spPr>
          <a:xfrm>
            <a:off x="940477" y="3226761"/>
            <a:ext cx="10608699" cy="384592"/>
          </a:xfrm>
          <a:prstGeom prst="rect">
            <a:avLst/>
          </a:prstGeom>
        </p:spPr>
        <p:txBody>
          <a:bodyPr wrap="square">
            <a:noAutofit/>
          </a:bodyPr>
          <a:lstStyle/>
          <a:p>
            <a:pPr fontAlgn="ctr">
              <a:lnSpc>
                <a:spcPts val="2400"/>
              </a:lnSpc>
            </a:pPr>
            <a:r>
              <a:rPr lang="en-US" sz="1400">
                <a:latin typeface="Huawei Sans" panose="020C0503030203020204" pitchFamily="34" charset="0"/>
              </a:rPr>
              <a:t>By default, the VPN instance IPv4 address family is disabled.</a:t>
            </a:r>
          </a:p>
        </p:txBody>
      </p:sp>
      <p:sp>
        <p:nvSpPr>
          <p:cNvPr id="10" name="矩形 9">
            <a:extLst>
              <a:ext uri="{FF2B5EF4-FFF2-40B4-BE49-F238E27FC236}">
                <a16:creationId xmlns="" xmlns:a16="http://schemas.microsoft.com/office/drawing/2014/main" id="{4155CF1B-D6D5-4CBC-A7C4-3539BA1D8C49}"/>
              </a:ext>
            </a:extLst>
          </p:cNvPr>
          <p:cNvSpPr/>
          <p:nvPr/>
        </p:nvSpPr>
        <p:spPr>
          <a:xfrm>
            <a:off x="940477" y="4032694"/>
            <a:ext cx="10608699" cy="307777"/>
          </a:xfrm>
          <a:prstGeom prst="rect">
            <a:avLst/>
          </a:prstGeom>
          <a:solidFill>
            <a:srgbClr val="F4FBFE"/>
          </a:solidFill>
          <a:ln>
            <a:solidFill>
              <a:srgbClr val="99DFF9"/>
            </a:solid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vpn</a:t>
            </a:r>
            <a:r>
              <a:rPr lang="en-US" sz="1400" dirty="0">
                <a:latin typeface="Huawei Sans" panose="020C0503030203020204" pitchFamily="34" charset="0"/>
              </a:rPr>
              <a:t>-instance-</a:t>
            </a:r>
            <a:r>
              <a:rPr lang="en-US" sz="1400" dirty="0" err="1">
                <a:latin typeface="Huawei Sans" panose="020C0503030203020204" pitchFamily="34" charset="0"/>
              </a:rPr>
              <a:t>InstanceName</a:t>
            </a:r>
            <a:r>
              <a:rPr lang="en-US" sz="1400" dirty="0">
                <a:latin typeface="Huawei Sans" panose="020C0503030203020204" pitchFamily="34" charset="0"/>
              </a:rPr>
              <a:t>]</a:t>
            </a:r>
            <a:r>
              <a:rPr lang="en-US" sz="1400" b="1" dirty="0">
                <a:latin typeface="Huawei Sans" panose="020C0503030203020204" pitchFamily="34" charset="0"/>
              </a:rPr>
              <a:t> route-distinguisher</a:t>
            </a:r>
            <a:r>
              <a:rPr lang="en-US" sz="1400" dirty="0">
                <a:latin typeface="Huawei Sans" panose="020C0503030203020204" pitchFamily="34" charset="0"/>
              </a:rPr>
              <a:t> </a:t>
            </a:r>
            <a:r>
              <a:rPr lang="en-US" sz="1400" i="1" dirty="0" err="1">
                <a:latin typeface="Huawei Sans" panose="020C0503030203020204" pitchFamily="34" charset="0"/>
              </a:rPr>
              <a:t>route-distinguisher</a:t>
            </a:r>
            <a:r>
              <a:rPr lang="en-US" sz="1400" dirty="0">
                <a:latin typeface="Huawei Sans" panose="020C0503030203020204" pitchFamily="34" charset="0"/>
              </a:rPr>
              <a:t> </a:t>
            </a:r>
          </a:p>
        </p:txBody>
      </p:sp>
      <p:sp>
        <p:nvSpPr>
          <p:cNvPr id="11" name="矩形 10">
            <a:extLst>
              <a:ext uri="{FF2B5EF4-FFF2-40B4-BE49-F238E27FC236}">
                <a16:creationId xmlns="" xmlns:a16="http://schemas.microsoft.com/office/drawing/2014/main" id="{44C4E0BA-5C90-4FB6-BCA6-99B663B19FA8}"/>
              </a:ext>
            </a:extLst>
          </p:cNvPr>
          <p:cNvSpPr/>
          <p:nvPr/>
        </p:nvSpPr>
        <p:spPr>
          <a:xfrm>
            <a:off x="459944" y="3600547"/>
            <a:ext cx="11089232" cy="307777"/>
          </a:xfrm>
          <a:prstGeom prst="rect">
            <a:avLst/>
          </a:prstGeom>
        </p:spPr>
        <p:txBody>
          <a:bodyPr wrap="square">
            <a:noAutofit/>
          </a:bodyPr>
          <a:lstStyle/>
          <a:p>
            <a:pPr marL="342900" indent="-342900" fontAlgn="ctr">
              <a:buFont typeface="+mj-lt"/>
              <a:buAutoNum type="arabicPeriod" startAt="3"/>
            </a:pPr>
            <a:r>
              <a:rPr lang="en-US" sz="1400">
                <a:latin typeface="Huawei Sans" panose="020C0503030203020204" pitchFamily="34" charset="0"/>
              </a:rPr>
              <a:t>Configure an RD for the VPN instance address family.</a:t>
            </a:r>
          </a:p>
        </p:txBody>
      </p:sp>
      <p:sp>
        <p:nvSpPr>
          <p:cNvPr id="12" name="矩形 11">
            <a:extLst>
              <a:ext uri="{FF2B5EF4-FFF2-40B4-BE49-F238E27FC236}">
                <a16:creationId xmlns="" xmlns:a16="http://schemas.microsoft.com/office/drawing/2014/main" id="{2683E34D-F948-4861-A2DA-5897E9554D17}"/>
              </a:ext>
            </a:extLst>
          </p:cNvPr>
          <p:cNvSpPr/>
          <p:nvPr/>
        </p:nvSpPr>
        <p:spPr>
          <a:xfrm>
            <a:off x="940477" y="4341846"/>
            <a:ext cx="10608699" cy="1938992"/>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common formats of RDs are as follows:</a:t>
            </a:r>
          </a:p>
          <a:p>
            <a:pPr marL="54000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2-byte AS number:4-byte user-defined number, for example, 100:1.</a:t>
            </a:r>
          </a:p>
          <a:p>
            <a:pPr marL="540000" indent="-285750" fontAlgn="ctr">
              <a:lnSpc>
                <a:spcPts val="2400"/>
              </a:lnSpc>
              <a:buFont typeface="Arial" panose="020B0604020202020204" pitchFamily="34" charset="0"/>
              <a:buChar char="•"/>
            </a:pPr>
            <a:r>
              <a:rPr lang="en-US" sz="1400" dirty="0">
                <a:latin typeface="Huawei Sans" panose="020C0503030203020204" pitchFamily="34" charset="0"/>
              </a:rPr>
              <a:t>IPv4 address:2-byte user-defined number, for example, 192.168.122.15:1.</a:t>
            </a:r>
          </a:p>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RD value must be globally unique regardless of the format.</a:t>
            </a:r>
          </a:p>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rPr>
              <a:t>An RD configured for a VPN instance address family cannot be modified or deleted. To modify the RD, you need to first disable the corresponding VPN instance address family, or delete the VPN instance and then reconfigure one.</a:t>
            </a:r>
          </a:p>
        </p:txBody>
      </p:sp>
    </p:spTree>
    <p:extLst>
      <p:ext uri="{BB962C8B-B14F-4D97-AF65-F5344CB8AC3E}">
        <p14:creationId xmlns:p14="http://schemas.microsoft.com/office/powerpoint/2010/main" val="29305790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a:latin typeface="Huawei Sans" panose="020C0503030203020204" pitchFamily="34" charset="0"/>
              </a:rPr>
              <a:t>Configuration Commands — VPN Instance Configuration (2)</a:t>
            </a:r>
          </a:p>
        </p:txBody>
      </p:sp>
      <p:sp>
        <p:nvSpPr>
          <p:cNvPr id="4" name="矩形 3">
            <a:extLst>
              <a:ext uri="{FF2B5EF4-FFF2-40B4-BE49-F238E27FC236}">
                <a16:creationId xmlns="" xmlns:a16="http://schemas.microsoft.com/office/drawing/2014/main" id="{4155CF1B-D6D5-4CBC-A7C4-3539BA1D8C49}"/>
              </a:ext>
            </a:extLst>
          </p:cNvPr>
          <p:cNvSpPr/>
          <p:nvPr/>
        </p:nvSpPr>
        <p:spPr>
          <a:xfrm>
            <a:off x="949621" y="1797459"/>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[PE-vpn-instance-InstanceName]</a:t>
            </a:r>
            <a:r>
              <a:rPr lang="en-US" sz="1400" b="1">
                <a:latin typeface="Huawei Sans" panose="020C0503030203020204" pitchFamily="34" charset="0"/>
              </a:rPr>
              <a:t> vpn-target</a:t>
            </a:r>
            <a:r>
              <a:rPr lang="en-US" sz="1400">
                <a:latin typeface="Huawei Sans" panose="020C0503030203020204" pitchFamily="34" charset="0"/>
              </a:rPr>
              <a:t> </a:t>
            </a:r>
            <a:r>
              <a:rPr lang="en-US" sz="1400" i="1">
                <a:latin typeface="Huawei Sans" panose="020C0503030203020204" pitchFamily="34" charset="0"/>
              </a:rPr>
              <a:t>vpn-target</a:t>
            </a:r>
            <a:r>
              <a:rPr lang="en-US" sz="1400">
                <a:latin typeface="Huawei Sans" panose="020C0503030203020204" pitchFamily="34" charset="0"/>
              </a:rPr>
              <a:t> &amp;&lt;1-8&gt; [ </a:t>
            </a:r>
            <a:r>
              <a:rPr lang="en-US" sz="1400" b="1">
                <a:latin typeface="Huawei Sans" panose="020C0503030203020204" pitchFamily="34" charset="0"/>
              </a:rPr>
              <a:t>both</a:t>
            </a:r>
            <a:r>
              <a:rPr lang="en-US" sz="1400">
                <a:latin typeface="Huawei Sans" panose="020C0503030203020204" pitchFamily="34" charset="0"/>
              </a:rPr>
              <a:t> | </a:t>
            </a:r>
            <a:r>
              <a:rPr lang="en-US" sz="1400" b="1">
                <a:latin typeface="Huawei Sans" panose="020C0503030203020204" pitchFamily="34" charset="0"/>
              </a:rPr>
              <a:t>export-extcommunity</a:t>
            </a:r>
            <a:r>
              <a:rPr lang="en-US" sz="1400">
                <a:latin typeface="Huawei Sans" panose="020C0503030203020204" pitchFamily="34" charset="0"/>
              </a:rPr>
              <a:t> | </a:t>
            </a:r>
            <a:r>
              <a:rPr lang="en-US" sz="1400" b="1">
                <a:latin typeface="Huawei Sans" panose="020C0503030203020204" pitchFamily="34" charset="0"/>
              </a:rPr>
              <a:t>import-extcommunity</a:t>
            </a:r>
            <a:r>
              <a:rPr lang="en-US" sz="1400">
                <a:latin typeface="Huawei Sans" panose="020C0503030203020204" pitchFamily="34" charset="0"/>
              </a:rPr>
              <a:t> ]</a:t>
            </a:r>
          </a:p>
        </p:txBody>
      </p:sp>
      <p:sp>
        <p:nvSpPr>
          <p:cNvPr id="5" name="矩形 4">
            <a:extLst>
              <a:ext uri="{FF2B5EF4-FFF2-40B4-BE49-F238E27FC236}">
                <a16:creationId xmlns="" xmlns:a16="http://schemas.microsoft.com/office/drawing/2014/main" id="{44C4E0BA-5C90-4FB6-BCA6-99B663B19FA8}"/>
              </a:ext>
            </a:extLst>
          </p:cNvPr>
          <p:cNvSpPr/>
          <p:nvPr/>
        </p:nvSpPr>
        <p:spPr>
          <a:xfrm>
            <a:off x="469088" y="1365312"/>
            <a:ext cx="11089232" cy="307777"/>
          </a:xfrm>
          <a:prstGeom prst="rect">
            <a:avLst/>
          </a:prstGeom>
        </p:spPr>
        <p:txBody>
          <a:bodyPr wrap="square">
            <a:noAutofit/>
          </a:bodyPr>
          <a:lstStyle/>
          <a:p>
            <a:pPr marL="342900" indent="-342900" fontAlgn="ctr">
              <a:buFont typeface="+mj-lt"/>
              <a:buAutoNum type="arabicPeriod" startAt="4"/>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VPN targets for the VPN instance.</a:t>
            </a:r>
          </a:p>
        </p:txBody>
      </p:sp>
      <p:sp>
        <p:nvSpPr>
          <p:cNvPr id="6" name="矩形 5">
            <a:extLst>
              <a:ext uri="{FF2B5EF4-FFF2-40B4-BE49-F238E27FC236}">
                <a16:creationId xmlns="" xmlns:a16="http://schemas.microsoft.com/office/drawing/2014/main" id="{2683E34D-F948-4861-A2DA-5897E9554D17}"/>
              </a:ext>
            </a:extLst>
          </p:cNvPr>
          <p:cNvSpPr/>
          <p:nvPr/>
        </p:nvSpPr>
        <p:spPr>
          <a:xfrm>
            <a:off x="949621" y="2105236"/>
            <a:ext cx="10608699" cy="1015663"/>
          </a:xfrm>
          <a:prstGeom prst="rect">
            <a:avLst/>
          </a:prstGeom>
        </p:spPr>
        <p:txBody>
          <a:bodyPr wrap="square">
            <a:noAutofit/>
          </a:bodyPr>
          <a:lstStyle/>
          <a:p>
            <a:pPr fontAlgn="ctr">
              <a:lnSpc>
                <a:spcPts val="2400"/>
              </a:lnSpc>
            </a:pPr>
            <a:r>
              <a:rPr lang="en-US" sz="1400">
                <a:latin typeface="Huawei Sans" panose="020C0503030203020204" pitchFamily="34" charset="0"/>
              </a:rPr>
              <a:t>The </a:t>
            </a:r>
            <a:r>
              <a:rPr lang="en-US" sz="1400" b="1">
                <a:latin typeface="Huawei Sans" panose="020C0503030203020204" pitchFamily="34" charset="0"/>
              </a:rPr>
              <a:t>vpn-target</a:t>
            </a:r>
            <a:r>
              <a:rPr lang="en-US" sz="1400">
                <a:latin typeface="Huawei Sans" panose="020C0503030203020204" pitchFamily="34" charset="0"/>
              </a:rPr>
              <a:t> command configures export or import VPN targets for the VPN instance address family.</a:t>
            </a:r>
          </a:p>
          <a:p>
            <a:pPr marL="540000" indent="-285750" fontAlgn="ctr">
              <a:lnSpc>
                <a:spcPts val="2400"/>
              </a:lnSpc>
              <a:buFont typeface="Arial" panose="020B0604020202020204" pitchFamily="34" charset="0"/>
              <a:buChar char="•"/>
            </a:pPr>
            <a:r>
              <a:rPr lang="en-US" sz="1400">
                <a:latin typeface="Huawei Sans" panose="020C0503030203020204" pitchFamily="34" charset="0"/>
                <a:ea typeface="方正兰亭黑简体" panose="02000000000000000000" pitchFamily="2" charset="-122"/>
                <a:cs typeface="Courier New" panose="02070309020205020404" pitchFamily="49" charset="0"/>
              </a:rPr>
              <a:t>The format of a VPN target is the same as that of an RD.</a:t>
            </a:r>
          </a:p>
          <a:p>
            <a:pPr marL="540000" indent="-285750" fontAlgn="ctr">
              <a:lnSpc>
                <a:spcPts val="2400"/>
              </a:lnSpc>
              <a:buFont typeface="Arial" panose="020B0604020202020204" pitchFamily="34" charset="0"/>
              <a:buChar char="•"/>
            </a:pPr>
            <a:r>
              <a:rPr lang="en-US" sz="1400">
                <a:latin typeface="Huawei Sans" panose="020C0503030203020204" pitchFamily="34" charset="0"/>
                <a:ea typeface="方正兰亭黑简体" panose="02000000000000000000" pitchFamily="2" charset="-122"/>
                <a:cs typeface="Courier New" panose="02070309020205020404" pitchFamily="49" charset="0"/>
              </a:rPr>
              <a:t>A maximum of eight VPN targets can be configured at a time using the </a:t>
            </a:r>
            <a:r>
              <a:rPr lang="en-US" sz="1400" b="1">
                <a:latin typeface="Huawei Sans" panose="020C0503030203020204" pitchFamily="34" charset="0"/>
                <a:ea typeface="方正兰亭黑简体" panose="02000000000000000000" pitchFamily="2" charset="-122"/>
                <a:cs typeface="Courier New" panose="02070309020205020404" pitchFamily="49" charset="0"/>
              </a:rPr>
              <a:t>vpn-target</a:t>
            </a:r>
            <a:r>
              <a:rPr lang="en-US" sz="1400">
                <a:latin typeface="Huawei Sans" panose="020C0503030203020204" pitchFamily="34" charset="0"/>
                <a:ea typeface="方正兰亭黑简体" panose="02000000000000000000" pitchFamily="2" charset="-122"/>
                <a:cs typeface="Courier New" panose="02070309020205020404" pitchFamily="49" charset="0"/>
              </a:rPr>
              <a:t> command. </a:t>
            </a:r>
            <a:r>
              <a:rPr lang="en-US" sz="1400">
                <a:latin typeface="Huawei Sans" panose="020C0503030203020204" pitchFamily="34" charset="0"/>
              </a:rPr>
              <a:t>To configure more VPN targets, run the </a:t>
            </a:r>
            <a:r>
              <a:rPr lang="en-US" sz="1400" b="1">
                <a:latin typeface="Huawei Sans" panose="020C0503030203020204" pitchFamily="34" charset="0"/>
              </a:rPr>
              <a:t>vpn-target</a:t>
            </a:r>
            <a:r>
              <a:rPr lang="en-US" sz="1400">
                <a:latin typeface="Huawei Sans" panose="020C0503030203020204" pitchFamily="34" charset="0"/>
              </a:rPr>
              <a:t> command multiple times.</a:t>
            </a:r>
          </a:p>
        </p:txBody>
      </p:sp>
      <p:sp>
        <p:nvSpPr>
          <p:cNvPr id="17" name="矩形 16">
            <a:extLst>
              <a:ext uri="{FF2B5EF4-FFF2-40B4-BE49-F238E27FC236}">
                <a16:creationId xmlns:a16="http://schemas.microsoft.com/office/drawing/2014/main" xmlns="" id="{DE8F6EE9-08D2-4C17-B52B-2BA7D62EA7C2}"/>
              </a:ext>
            </a:extLst>
          </p:cNvPr>
          <p:cNvSpPr/>
          <p:nvPr/>
        </p:nvSpPr>
        <p:spPr>
          <a:xfrm>
            <a:off x="949621" y="3924605"/>
            <a:ext cx="10608699" cy="307777"/>
          </a:xfrm>
          <a:prstGeom prst="rect">
            <a:avLst/>
          </a:prstGeom>
          <a:solidFill>
            <a:srgbClr val="F4FBFE"/>
          </a:solidFill>
          <a:ln>
            <a:solidFill>
              <a:srgbClr val="99DFF9"/>
            </a:solidFill>
          </a:ln>
        </p:spPr>
        <p:txBody>
          <a:bodyPr wrap="square">
            <a:noAutofit/>
          </a:bodyPr>
          <a:lstStyle/>
          <a:p>
            <a:pPr fontAlgn="ctr"/>
            <a:r>
              <a:rPr lang="en-US" sz="1400" dirty="0">
                <a:latin typeface="Huawei Sans" panose="020C0503030203020204" pitchFamily="34" charset="0"/>
              </a:rPr>
              <a:t>[PE-GigabitEthernet0/0/0]</a:t>
            </a:r>
            <a:r>
              <a:rPr lang="en-US" sz="1400" b="1" dirty="0" err="1">
                <a:latin typeface="Huawei Sans" panose="020C0503030203020204" pitchFamily="34" charset="0"/>
              </a:rPr>
              <a:t>ip</a:t>
            </a:r>
            <a:r>
              <a:rPr lang="en-US" sz="1400" b="1" dirty="0">
                <a:latin typeface="Huawei Sans" panose="020C0503030203020204" pitchFamily="34" charset="0"/>
              </a:rPr>
              <a:t> binding </a:t>
            </a:r>
            <a:r>
              <a:rPr lang="en-US" sz="1400" b="1" dirty="0" err="1">
                <a:latin typeface="Huawei Sans" panose="020C0503030203020204" pitchFamily="34" charset="0"/>
              </a:rPr>
              <a:t>vpn</a:t>
            </a:r>
            <a:r>
              <a:rPr lang="en-US" sz="1400" b="1" dirty="0">
                <a:latin typeface="Huawei Sans" panose="020C0503030203020204" pitchFamily="34" charset="0"/>
              </a:rPr>
              <a:t>-instance </a:t>
            </a:r>
            <a:r>
              <a:rPr lang="en-US" sz="1400" i="1" dirty="0" err="1">
                <a:latin typeface="Huawei Sans" panose="020C0503030203020204" pitchFamily="34" charset="0"/>
              </a:rPr>
              <a:t>vpn</a:t>
            </a:r>
            <a:r>
              <a:rPr lang="en-US" sz="1400" i="1" dirty="0">
                <a:latin typeface="Huawei Sans" panose="020C0503030203020204" pitchFamily="34" charset="0"/>
              </a:rPr>
              <a:t>-instance-name</a:t>
            </a:r>
          </a:p>
        </p:txBody>
      </p:sp>
      <p:sp>
        <p:nvSpPr>
          <p:cNvPr id="18" name="矩形 17">
            <a:extLst>
              <a:ext uri="{FF2B5EF4-FFF2-40B4-BE49-F238E27FC236}">
                <a16:creationId xmlns:a16="http://schemas.microsoft.com/office/drawing/2014/main" xmlns="" id="{7D03D82F-BDCE-482A-A9FF-3C6992CF8382}"/>
              </a:ext>
            </a:extLst>
          </p:cNvPr>
          <p:cNvSpPr/>
          <p:nvPr/>
        </p:nvSpPr>
        <p:spPr>
          <a:xfrm>
            <a:off x="469088" y="3492458"/>
            <a:ext cx="11089232" cy="307777"/>
          </a:xfrm>
          <a:prstGeom prst="rect">
            <a:avLst/>
          </a:prstGeom>
        </p:spPr>
        <p:txBody>
          <a:bodyPr wrap="square">
            <a:noAutofit/>
          </a:bodyPr>
          <a:lstStyle/>
          <a:p>
            <a:pPr marL="342900" indent="-342900" fontAlgn="ctr">
              <a:buFont typeface="+mj-lt"/>
              <a:buAutoNum type="arabicPeriod" startAt="5"/>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Bind an interface to the VPN instance.</a:t>
            </a:r>
          </a:p>
        </p:txBody>
      </p:sp>
      <p:sp>
        <p:nvSpPr>
          <p:cNvPr id="19" name="矩形 18">
            <a:extLst>
              <a:ext uri="{FF2B5EF4-FFF2-40B4-BE49-F238E27FC236}">
                <a16:creationId xmlns:a16="http://schemas.microsoft.com/office/drawing/2014/main" xmlns="" id="{3F657C96-E0F8-4158-BE13-42DD133614B1}"/>
              </a:ext>
            </a:extLst>
          </p:cNvPr>
          <p:cNvSpPr/>
          <p:nvPr/>
        </p:nvSpPr>
        <p:spPr>
          <a:xfrm>
            <a:off x="949621" y="4226655"/>
            <a:ext cx="10608699" cy="678712"/>
          </a:xfrm>
          <a:prstGeom prst="rect">
            <a:avLst/>
          </a:prstGeom>
        </p:spPr>
        <p:txBody>
          <a:bodyPr wrap="square">
            <a:noAutofit/>
          </a:bodyPr>
          <a:lstStyle/>
          <a:p>
            <a:pPr fontAlgn="ctr">
              <a:lnSpc>
                <a:spcPts val="2400"/>
              </a:lnSpc>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 binding vpn-instance</a:t>
            </a: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binds an interface on a PE to a VPN instance. By default, an interface belongs to the root instance and is not bound to any VPN instance. Binding an interface to a VPN instance or deleting the binding will result in the deletion of the IP address of the interface, Layer 3 features, and IP-related routing protocols. These features must be re-configured if needed.</a:t>
            </a:r>
          </a:p>
        </p:txBody>
      </p:sp>
    </p:spTree>
    <p:extLst>
      <p:ext uri="{BB962C8B-B14F-4D97-AF65-F5344CB8AC3E}">
        <p14:creationId xmlns:p14="http://schemas.microsoft.com/office/powerpoint/2010/main" val="19591255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a:latin typeface="Huawei Sans" panose="020C0503030203020204" pitchFamily="34" charset="0"/>
              </a:rPr>
              <a:t>Configuration Commands — MP-BGP Configuration</a:t>
            </a:r>
          </a:p>
        </p:txBody>
      </p:sp>
      <p:sp>
        <p:nvSpPr>
          <p:cNvPr id="4" name="矩形 3">
            <a:extLst>
              <a:ext uri="{FF2B5EF4-FFF2-40B4-BE49-F238E27FC236}">
                <a16:creationId xmlns="" xmlns:a16="http://schemas.microsoft.com/office/drawing/2014/main" id="{4155CF1B-D6D5-4CBC-A7C4-3539BA1D8C49}"/>
              </a:ext>
            </a:extLst>
          </p:cNvPr>
          <p:cNvSpPr/>
          <p:nvPr/>
        </p:nvSpPr>
        <p:spPr>
          <a:xfrm>
            <a:off x="940477" y="1797459"/>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a:t>
            </a:r>
            <a:r>
              <a:rPr lang="en-US" sz="1400" b="1">
                <a:latin typeface="Huawei Sans" panose="020C0503030203020204" pitchFamily="34" charset="0"/>
              </a:rPr>
              <a:t> bgp</a:t>
            </a:r>
            <a:r>
              <a:rPr lang="en-US" sz="1400">
                <a:latin typeface="Huawei Sans" panose="020C0503030203020204" pitchFamily="34" charset="0"/>
              </a:rPr>
              <a:t> { </a:t>
            </a:r>
            <a:r>
              <a:rPr lang="en-US" sz="1400" i="1">
                <a:latin typeface="Huawei Sans" panose="020C0503030203020204" pitchFamily="34" charset="0"/>
              </a:rPr>
              <a:t>as-number-plain</a:t>
            </a:r>
            <a:r>
              <a:rPr lang="en-US" sz="1400">
                <a:latin typeface="Huawei Sans" panose="020C0503030203020204" pitchFamily="34" charset="0"/>
              </a:rPr>
              <a:t> | </a:t>
            </a:r>
            <a:r>
              <a:rPr lang="en-US" sz="1400" i="1">
                <a:latin typeface="Huawei Sans" panose="020C0503030203020204" pitchFamily="34" charset="0"/>
              </a:rPr>
              <a:t>as-number-dot</a:t>
            </a:r>
            <a:r>
              <a:rPr lang="en-US" sz="1400">
                <a:latin typeface="Huawei Sans" panose="020C0503030203020204" pitchFamily="34" charset="0"/>
              </a:rPr>
              <a:t> }</a:t>
            </a:r>
          </a:p>
        </p:txBody>
      </p:sp>
      <p:sp>
        <p:nvSpPr>
          <p:cNvPr id="5" name="矩形 4">
            <a:extLst>
              <a:ext uri="{FF2B5EF4-FFF2-40B4-BE49-F238E27FC236}">
                <a16:creationId xmlns="" xmlns:a16="http://schemas.microsoft.com/office/drawing/2014/main" id="{44C4E0BA-5C90-4FB6-BCA6-99B663B19FA8}"/>
              </a:ext>
            </a:extLst>
          </p:cNvPr>
          <p:cNvSpPr/>
          <p:nvPr/>
        </p:nvSpPr>
        <p:spPr>
          <a:xfrm>
            <a:off x="459944" y="1365312"/>
            <a:ext cx="11089232" cy="307777"/>
          </a:xfrm>
          <a:prstGeom prst="rect">
            <a:avLst/>
          </a:prstGeom>
        </p:spPr>
        <p:txBody>
          <a:bodyPr wrap="square">
            <a:noAutofit/>
          </a:bodyPr>
          <a:lstStyle/>
          <a:p>
            <a:pPr marL="342900" indent="-342900" fontAlgn="ctr">
              <a:buFont typeface="+mj-lt"/>
              <a:buAutoNum type="arabicPeriod"/>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basic BGP functions.</a:t>
            </a:r>
          </a:p>
        </p:txBody>
      </p:sp>
      <p:sp>
        <p:nvSpPr>
          <p:cNvPr id="9" name="矩形 8">
            <a:extLst>
              <a:ext uri="{FF2B5EF4-FFF2-40B4-BE49-F238E27FC236}">
                <a16:creationId xmlns="" xmlns:a16="http://schemas.microsoft.com/office/drawing/2014/main" id="{4155CF1B-D6D5-4CBC-A7C4-3539BA1D8C49}"/>
              </a:ext>
            </a:extLst>
          </p:cNvPr>
          <p:cNvSpPr/>
          <p:nvPr/>
        </p:nvSpPr>
        <p:spPr>
          <a:xfrm>
            <a:off x="940477" y="2152319"/>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[PE-bgp]</a:t>
            </a:r>
            <a:r>
              <a:rPr lang="en-US" sz="1400" b="1">
                <a:latin typeface="Huawei Sans" panose="020C0503030203020204" pitchFamily="34" charset="0"/>
              </a:rPr>
              <a:t> peer</a:t>
            </a:r>
            <a:r>
              <a:rPr lang="en-US" sz="1400">
                <a:latin typeface="Huawei Sans" panose="020C0503030203020204" pitchFamily="34" charset="0"/>
              </a:rPr>
              <a:t> </a:t>
            </a:r>
            <a:r>
              <a:rPr lang="en-US" sz="1400" i="1">
                <a:latin typeface="Huawei Sans" panose="020C0503030203020204" pitchFamily="34" charset="0"/>
              </a:rPr>
              <a:t>ipv4-address</a:t>
            </a:r>
            <a:r>
              <a:rPr lang="en-US" sz="1400">
                <a:latin typeface="Huawei Sans" panose="020C0503030203020204" pitchFamily="34" charset="0"/>
              </a:rPr>
              <a:t> </a:t>
            </a:r>
            <a:r>
              <a:rPr lang="en-US" sz="1400" b="1">
                <a:latin typeface="Huawei Sans" panose="020C0503030203020204" pitchFamily="34" charset="0"/>
              </a:rPr>
              <a:t>as-number</a:t>
            </a:r>
            <a:r>
              <a:rPr lang="en-US" sz="1400">
                <a:latin typeface="Huawei Sans" panose="020C0503030203020204" pitchFamily="34" charset="0"/>
              </a:rPr>
              <a:t> </a:t>
            </a:r>
            <a:r>
              <a:rPr lang="en-US" sz="1400" i="1">
                <a:latin typeface="Huawei Sans" panose="020C0503030203020204" pitchFamily="34" charset="0"/>
              </a:rPr>
              <a:t>as-number</a:t>
            </a:r>
          </a:p>
        </p:txBody>
      </p:sp>
      <p:sp>
        <p:nvSpPr>
          <p:cNvPr id="10" name="矩形 9">
            <a:extLst>
              <a:ext uri="{FF2B5EF4-FFF2-40B4-BE49-F238E27FC236}">
                <a16:creationId xmlns="" xmlns:a16="http://schemas.microsoft.com/office/drawing/2014/main" id="{4155CF1B-D6D5-4CBC-A7C4-3539BA1D8C49}"/>
              </a:ext>
            </a:extLst>
          </p:cNvPr>
          <p:cNvSpPr/>
          <p:nvPr/>
        </p:nvSpPr>
        <p:spPr>
          <a:xfrm>
            <a:off x="940477" y="2507180"/>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[PE-bgp]</a:t>
            </a:r>
            <a:r>
              <a:rPr lang="en-US" sz="1400" b="1">
                <a:latin typeface="Huawei Sans" panose="020C0503030203020204" pitchFamily="34" charset="0"/>
              </a:rPr>
              <a:t> peer</a:t>
            </a:r>
            <a:r>
              <a:rPr lang="en-US" sz="1400">
                <a:latin typeface="Huawei Sans" panose="020C0503030203020204" pitchFamily="34" charset="0"/>
              </a:rPr>
              <a:t> </a:t>
            </a:r>
            <a:r>
              <a:rPr lang="en-US" sz="1400" i="1">
                <a:latin typeface="Huawei Sans" panose="020C0503030203020204" pitchFamily="34" charset="0"/>
              </a:rPr>
              <a:t>ipv4-address</a:t>
            </a:r>
            <a:r>
              <a:rPr lang="en-US" sz="1400">
                <a:latin typeface="Huawei Sans" panose="020C0503030203020204" pitchFamily="34" charset="0"/>
              </a:rPr>
              <a:t> </a:t>
            </a:r>
            <a:r>
              <a:rPr lang="en-US" sz="1400" b="1">
                <a:latin typeface="Huawei Sans" panose="020C0503030203020204" pitchFamily="34" charset="0"/>
              </a:rPr>
              <a:t>connect-interface loopback</a:t>
            </a:r>
            <a:r>
              <a:rPr lang="en-US" sz="1400">
                <a:latin typeface="Huawei Sans" panose="020C0503030203020204" pitchFamily="34" charset="0"/>
              </a:rPr>
              <a:t> </a:t>
            </a:r>
            <a:r>
              <a:rPr lang="en-US" sz="1400" i="1">
                <a:latin typeface="Huawei Sans" panose="020C0503030203020204" pitchFamily="34" charset="0"/>
              </a:rPr>
              <a:t>interface-number</a:t>
            </a:r>
          </a:p>
        </p:txBody>
      </p:sp>
      <p:sp>
        <p:nvSpPr>
          <p:cNvPr id="11" name="矩形 10">
            <a:extLst>
              <a:ext uri="{FF2B5EF4-FFF2-40B4-BE49-F238E27FC236}">
                <a16:creationId xmlns:a16="http://schemas.microsoft.com/office/drawing/2014/main" xmlns="" id="{3F657C96-E0F8-4158-BE13-42DD133614B1}"/>
              </a:ext>
            </a:extLst>
          </p:cNvPr>
          <p:cNvSpPr/>
          <p:nvPr/>
        </p:nvSpPr>
        <p:spPr>
          <a:xfrm>
            <a:off x="940476" y="2804288"/>
            <a:ext cx="10608699" cy="400110"/>
          </a:xfrm>
          <a:prstGeom prst="rect">
            <a:avLst/>
          </a:prstGeom>
        </p:spPr>
        <p:txBody>
          <a:bodyPr wrap="square">
            <a:noAutofit/>
          </a:bodyPr>
          <a:lstStyle/>
          <a:p>
            <a:pPr fontAlgn="ctr"/>
            <a:r>
              <a:rPr lang="en-US" sz="1400">
                <a:latin typeface="Huawei Sans" panose="020C0503030203020204" pitchFamily="34" charset="0"/>
              </a:rPr>
              <a:t>A PE must use a loopback interface address with a 32-bit mask to set up an MP-IBGP peer relationship with the peer PE so that VPN routes can be recursed to tunnels.</a:t>
            </a:r>
          </a:p>
        </p:txBody>
      </p:sp>
      <p:sp>
        <p:nvSpPr>
          <p:cNvPr id="13" name="矩形 12">
            <a:extLst>
              <a:ext uri="{FF2B5EF4-FFF2-40B4-BE49-F238E27FC236}">
                <a16:creationId xmlns="" xmlns:a16="http://schemas.microsoft.com/office/drawing/2014/main" id="{44C4E0BA-5C90-4FB6-BCA6-99B663B19FA8}"/>
              </a:ext>
            </a:extLst>
          </p:cNvPr>
          <p:cNvSpPr/>
          <p:nvPr/>
        </p:nvSpPr>
        <p:spPr>
          <a:xfrm>
            <a:off x="459943" y="3314758"/>
            <a:ext cx="11089232" cy="307777"/>
          </a:xfrm>
          <a:prstGeom prst="rect">
            <a:avLst/>
          </a:prstGeom>
        </p:spPr>
        <p:txBody>
          <a:bodyPr wrap="square">
            <a:noAutofit/>
          </a:bodyPr>
          <a:lstStyle/>
          <a:p>
            <a:pPr marL="342900" indent="-342900" fontAlgn="ctr">
              <a:buFont typeface="+mj-lt"/>
              <a:buAutoNum type="arabicPeriod" startAt="2"/>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Enable the PE to exchange VPNv4 routes with a specific MP-BGP peer.</a:t>
            </a:r>
          </a:p>
        </p:txBody>
      </p:sp>
      <p:sp>
        <p:nvSpPr>
          <p:cNvPr id="14" name="矩形 13">
            <a:extLst>
              <a:ext uri="{FF2B5EF4-FFF2-40B4-BE49-F238E27FC236}">
                <a16:creationId xmlns="" xmlns:a16="http://schemas.microsoft.com/office/drawing/2014/main" id="{4155CF1B-D6D5-4CBC-A7C4-3539BA1D8C49}"/>
              </a:ext>
            </a:extLst>
          </p:cNvPr>
          <p:cNvSpPr/>
          <p:nvPr/>
        </p:nvSpPr>
        <p:spPr>
          <a:xfrm>
            <a:off x="940476" y="3640823"/>
            <a:ext cx="10608699" cy="307777"/>
          </a:xfrm>
          <a:prstGeom prst="rect">
            <a:avLst/>
          </a:prstGeom>
          <a:solidFill>
            <a:srgbClr val="F4FBFE"/>
          </a:solidFill>
          <a:ln>
            <a:solidFill>
              <a:srgbClr val="99DFF9"/>
            </a:solidFill>
          </a:ln>
        </p:spPr>
        <p:txBody>
          <a:bodyPr wrap="square">
            <a:noAutofit/>
          </a:bodyPr>
          <a:lstStyle/>
          <a:p>
            <a:pPr fontAlgn="ctr"/>
            <a:r>
              <a:rPr lang="en-US" sz="1400" dirty="0">
                <a:latin typeface="Huawei Sans" panose="020C0503030203020204" pitchFamily="34" charset="0"/>
              </a:rPr>
              <a:t>[PE-</a:t>
            </a:r>
            <a:r>
              <a:rPr lang="en-US" sz="1400" dirty="0" err="1">
                <a:latin typeface="Huawei Sans" panose="020C0503030203020204" pitchFamily="34" charset="0"/>
              </a:rPr>
              <a:t>bgp</a:t>
            </a:r>
            <a:r>
              <a:rPr lang="en-US" sz="1400" dirty="0">
                <a:latin typeface="Huawei Sans" panose="020C0503030203020204" pitchFamily="34" charset="0"/>
              </a:rPr>
              <a:t>]</a:t>
            </a:r>
            <a:r>
              <a:rPr lang="en-US" sz="1400" b="1" dirty="0">
                <a:latin typeface="Huawei Sans" panose="020C0503030203020204" pitchFamily="34" charset="0"/>
              </a:rPr>
              <a:t> ipv4-family</a:t>
            </a:r>
            <a:r>
              <a:rPr lang="en-US" sz="1400" dirty="0">
                <a:latin typeface="Huawei Sans" panose="020C0503030203020204" pitchFamily="34" charset="0"/>
              </a:rPr>
              <a:t> </a:t>
            </a:r>
            <a:r>
              <a:rPr lang="en-US" sz="1400" b="1" dirty="0">
                <a:latin typeface="Huawei Sans" panose="020C0503030203020204" pitchFamily="34" charset="0"/>
              </a:rPr>
              <a:t>vpnv4</a:t>
            </a:r>
            <a:r>
              <a:rPr lang="en-US" sz="1400" dirty="0">
                <a:latin typeface="Huawei Sans" panose="020C0503030203020204" pitchFamily="34" charset="0"/>
              </a:rPr>
              <a:t> [ </a:t>
            </a:r>
            <a:r>
              <a:rPr lang="en-US" sz="1400" b="1" dirty="0">
                <a:latin typeface="Huawei Sans" panose="020C0503030203020204" pitchFamily="34" charset="0"/>
              </a:rPr>
              <a:t>unicast</a:t>
            </a:r>
            <a:r>
              <a:rPr lang="en-US" sz="1400" dirty="0">
                <a:latin typeface="Huawei Sans" panose="020C0503030203020204" pitchFamily="34" charset="0"/>
              </a:rPr>
              <a:t> ]</a:t>
            </a:r>
          </a:p>
        </p:txBody>
      </p:sp>
      <p:sp>
        <p:nvSpPr>
          <p:cNvPr id="15" name="矩形 14">
            <a:extLst>
              <a:ext uri="{FF2B5EF4-FFF2-40B4-BE49-F238E27FC236}">
                <a16:creationId xmlns="" xmlns:a16="http://schemas.microsoft.com/office/drawing/2014/main" id="{4155CF1B-D6D5-4CBC-A7C4-3539BA1D8C49}"/>
              </a:ext>
            </a:extLst>
          </p:cNvPr>
          <p:cNvSpPr/>
          <p:nvPr/>
        </p:nvSpPr>
        <p:spPr>
          <a:xfrm>
            <a:off x="940477" y="4040345"/>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[PE-bgp-af-vpnv4]</a:t>
            </a:r>
            <a:r>
              <a:rPr lang="en-US" sz="1400" b="1">
                <a:latin typeface="Huawei Sans" panose="020C0503030203020204" pitchFamily="34" charset="0"/>
              </a:rPr>
              <a:t> peer</a:t>
            </a:r>
            <a:r>
              <a:rPr lang="en-US" sz="1400">
                <a:latin typeface="Huawei Sans" panose="020C0503030203020204" pitchFamily="34" charset="0"/>
              </a:rPr>
              <a:t> </a:t>
            </a:r>
            <a:r>
              <a:rPr lang="en-US" sz="1400" i="1">
                <a:latin typeface="Huawei Sans" panose="020C0503030203020204" pitchFamily="34" charset="0"/>
              </a:rPr>
              <a:t>ipv4-address</a:t>
            </a:r>
            <a:r>
              <a:rPr lang="en-US" sz="1400">
                <a:latin typeface="Huawei Sans" panose="020C0503030203020204" pitchFamily="34" charset="0"/>
              </a:rPr>
              <a:t> </a:t>
            </a:r>
            <a:r>
              <a:rPr lang="en-US" sz="1400" b="1">
                <a:latin typeface="Huawei Sans" panose="020C0503030203020204" pitchFamily="34" charset="0"/>
              </a:rPr>
              <a:t>enable</a:t>
            </a:r>
          </a:p>
        </p:txBody>
      </p:sp>
      <p:sp>
        <p:nvSpPr>
          <p:cNvPr id="16" name="矩形 15">
            <a:extLst>
              <a:ext uri="{FF2B5EF4-FFF2-40B4-BE49-F238E27FC236}">
                <a16:creationId xmlns:a16="http://schemas.microsoft.com/office/drawing/2014/main" xmlns="" id="{3F657C96-E0F8-4158-BE13-42DD133614B1}"/>
              </a:ext>
            </a:extLst>
          </p:cNvPr>
          <p:cNvSpPr/>
          <p:nvPr/>
        </p:nvSpPr>
        <p:spPr>
          <a:xfrm>
            <a:off x="940477" y="4388934"/>
            <a:ext cx="10608699" cy="687496"/>
          </a:xfrm>
          <a:prstGeom prst="rect">
            <a:avLst/>
          </a:prstGeom>
        </p:spPr>
        <p:txBody>
          <a:bodyPr wrap="square">
            <a:noAutofit/>
          </a:bodyPr>
          <a:lstStyle/>
          <a:p>
            <a:pPr fontAlgn="ctr"/>
            <a:r>
              <a:rPr lang="en-US" sz="1400" dirty="0">
                <a:latin typeface="Huawei Sans" panose="020C0503030203020204" pitchFamily="34" charset="0"/>
              </a:rPr>
              <a:t>By default, only the peer relationships in the BGP IPv4 unicast address family view are automatically enabled. In other words, after the </a:t>
            </a:r>
            <a:r>
              <a:rPr lang="en-US" sz="1400" b="1" dirty="0">
                <a:latin typeface="Huawei Sans" panose="020C0503030203020204" pitchFamily="34" charset="0"/>
              </a:rPr>
              <a:t>peer as-number</a:t>
            </a:r>
            <a:r>
              <a:rPr lang="en-US" sz="1400" dirty="0">
                <a:latin typeface="Huawei Sans" panose="020C0503030203020204" pitchFamily="34" charset="0"/>
              </a:rPr>
              <a:t> command is run in the BGP view, the system automatically configures the </a:t>
            </a:r>
            <a:r>
              <a:rPr lang="en-US" sz="1400" b="1" dirty="0">
                <a:latin typeface="Huawei Sans" panose="020C0503030203020204" pitchFamily="34" charset="0"/>
              </a:rPr>
              <a:t>peer enable</a:t>
            </a:r>
            <a:r>
              <a:rPr lang="en-US" sz="1400" dirty="0">
                <a:latin typeface="Huawei Sans" panose="020C0503030203020204" pitchFamily="34" charset="0"/>
              </a:rPr>
              <a:t> command. In other address family views, however, peering must be enabled manually.</a:t>
            </a:r>
          </a:p>
        </p:txBody>
      </p:sp>
      <p:sp>
        <p:nvSpPr>
          <p:cNvPr id="20" name="矩形 19">
            <a:extLst>
              <a:ext uri="{FF2B5EF4-FFF2-40B4-BE49-F238E27FC236}">
                <a16:creationId xmlns="" xmlns:a16="http://schemas.microsoft.com/office/drawing/2014/main" id="{44C4E0BA-5C90-4FB6-BCA6-99B663B19FA8}"/>
              </a:ext>
            </a:extLst>
          </p:cNvPr>
          <p:cNvSpPr/>
          <p:nvPr/>
        </p:nvSpPr>
        <p:spPr>
          <a:xfrm>
            <a:off x="459944" y="5076651"/>
            <a:ext cx="11089232" cy="307777"/>
          </a:xfrm>
          <a:prstGeom prst="rect">
            <a:avLst/>
          </a:prstGeom>
        </p:spPr>
        <p:txBody>
          <a:bodyPr wrap="square">
            <a:noAutofit/>
          </a:bodyPr>
          <a:lstStyle/>
          <a:p>
            <a:pPr marL="342900" indent="-342900" fontAlgn="ctr">
              <a:buFont typeface="+mj-lt"/>
              <a:buAutoNum type="arabicPeriod" startAt="3"/>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PE to filter VPNv4 routes</a:t>
            </a:r>
          </a:p>
        </p:txBody>
      </p:sp>
      <p:sp>
        <p:nvSpPr>
          <p:cNvPr id="21" name="矩形 20">
            <a:extLst>
              <a:ext uri="{FF2B5EF4-FFF2-40B4-BE49-F238E27FC236}">
                <a16:creationId xmlns="" xmlns:a16="http://schemas.microsoft.com/office/drawing/2014/main" id="{4155CF1B-D6D5-4CBC-A7C4-3539BA1D8C49}"/>
              </a:ext>
            </a:extLst>
          </p:cNvPr>
          <p:cNvSpPr/>
          <p:nvPr/>
        </p:nvSpPr>
        <p:spPr>
          <a:xfrm>
            <a:off x="940477" y="5439292"/>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[PE-bgp-af-vpnv4] </a:t>
            </a:r>
            <a:r>
              <a:rPr lang="en-US" sz="1400" b="1">
                <a:latin typeface="Huawei Sans" panose="020C0503030203020204" pitchFamily="34" charset="0"/>
              </a:rPr>
              <a:t>policy vpn-target</a:t>
            </a:r>
          </a:p>
        </p:txBody>
      </p:sp>
      <p:sp>
        <p:nvSpPr>
          <p:cNvPr id="23" name="矩形 22">
            <a:extLst>
              <a:ext uri="{FF2B5EF4-FFF2-40B4-BE49-F238E27FC236}">
                <a16:creationId xmlns:a16="http://schemas.microsoft.com/office/drawing/2014/main" xmlns="" id="{3F657C96-E0F8-4158-BE13-42DD133614B1}"/>
              </a:ext>
            </a:extLst>
          </p:cNvPr>
          <p:cNvSpPr/>
          <p:nvPr/>
        </p:nvSpPr>
        <p:spPr>
          <a:xfrm>
            <a:off x="940478" y="5772526"/>
            <a:ext cx="10608699" cy="585030"/>
          </a:xfrm>
          <a:prstGeom prst="rect">
            <a:avLst/>
          </a:prstGeom>
        </p:spPr>
        <p:txBody>
          <a:bodyPr wrap="square">
            <a:noAutofit/>
          </a:bodyPr>
          <a:lstStyle/>
          <a:p>
            <a:pPr fontAlgn="ctr"/>
            <a:r>
              <a:rPr lang="en-US" sz="1400" dirty="0">
                <a:latin typeface="Huawei Sans" panose="020C0503030203020204" pitchFamily="34" charset="0"/>
              </a:rPr>
              <a:t>The </a:t>
            </a:r>
            <a:r>
              <a:rPr lang="en-US" sz="1400" b="1" dirty="0">
                <a:latin typeface="Huawei Sans" panose="020C0503030203020204" pitchFamily="34" charset="0"/>
              </a:rPr>
              <a:t>policy </a:t>
            </a:r>
            <a:r>
              <a:rPr lang="en-US" sz="1400" b="1" dirty="0" err="1">
                <a:latin typeface="Huawei Sans" panose="020C0503030203020204" pitchFamily="34" charset="0"/>
              </a:rPr>
              <a:t>vpn</a:t>
            </a:r>
            <a:r>
              <a:rPr lang="en-US" sz="1400" b="1" dirty="0">
                <a:latin typeface="Huawei Sans" panose="020C0503030203020204" pitchFamily="34" charset="0"/>
              </a:rPr>
              <a:t>-target</a:t>
            </a:r>
            <a:r>
              <a:rPr lang="en-US" sz="1400" dirty="0">
                <a:latin typeface="Huawei Sans" panose="020C0503030203020204" pitchFamily="34" charset="0"/>
              </a:rPr>
              <a:t> command enables the PE to filter received VPN routes based on VPN targets. By default, this function is enabled. In some specific networking scenarios, you need to manually disable the filtering function.</a:t>
            </a:r>
          </a:p>
        </p:txBody>
      </p:sp>
    </p:spTree>
    <p:extLst>
      <p:ext uri="{BB962C8B-B14F-4D97-AF65-F5344CB8AC3E}">
        <p14:creationId xmlns:p14="http://schemas.microsoft.com/office/powerpoint/2010/main" val="41393662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a:latin typeface="Huawei Sans" panose="020C0503030203020204" pitchFamily="34" charset="0"/>
              </a:rPr>
              <a:t>Configuration Commands — Route Configuration Between a PE and CE</a:t>
            </a:r>
          </a:p>
        </p:txBody>
      </p:sp>
      <p:sp>
        <p:nvSpPr>
          <p:cNvPr id="4" name="矩形 3">
            <a:extLst>
              <a:ext uri="{FF2B5EF4-FFF2-40B4-BE49-F238E27FC236}">
                <a16:creationId xmlns="" xmlns:a16="http://schemas.microsoft.com/office/drawing/2014/main" id="{4155CF1B-D6D5-4CBC-A7C4-3539BA1D8C49}"/>
              </a:ext>
            </a:extLst>
          </p:cNvPr>
          <p:cNvSpPr/>
          <p:nvPr/>
        </p:nvSpPr>
        <p:spPr>
          <a:xfrm>
            <a:off x="940477" y="1797459"/>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[PE-bgp]</a:t>
            </a:r>
            <a:r>
              <a:rPr lang="en-US" sz="1400" b="1">
                <a:latin typeface="Huawei Sans" panose="020C0503030203020204" pitchFamily="34" charset="0"/>
              </a:rPr>
              <a:t> ipv4-family</a:t>
            </a:r>
            <a:r>
              <a:rPr lang="en-US" sz="1400">
                <a:latin typeface="Huawei Sans" panose="020C0503030203020204" pitchFamily="34" charset="0"/>
              </a:rPr>
              <a:t> </a:t>
            </a:r>
            <a:r>
              <a:rPr lang="en-US" sz="1400" b="1">
                <a:latin typeface="Huawei Sans" panose="020C0503030203020204" pitchFamily="34" charset="0"/>
              </a:rPr>
              <a:t>vpn-instance</a:t>
            </a:r>
            <a:r>
              <a:rPr lang="en-US" sz="1400">
                <a:latin typeface="Huawei Sans" panose="020C0503030203020204" pitchFamily="34" charset="0"/>
              </a:rPr>
              <a:t> </a:t>
            </a:r>
            <a:r>
              <a:rPr lang="en-US" sz="1400" i="1">
                <a:latin typeface="Huawei Sans" panose="020C0503030203020204" pitchFamily="34" charset="0"/>
              </a:rPr>
              <a:t>vpn-instance-name</a:t>
            </a:r>
          </a:p>
        </p:txBody>
      </p:sp>
      <p:sp>
        <p:nvSpPr>
          <p:cNvPr id="5" name="矩形 4">
            <a:extLst>
              <a:ext uri="{FF2B5EF4-FFF2-40B4-BE49-F238E27FC236}">
                <a16:creationId xmlns="" xmlns:a16="http://schemas.microsoft.com/office/drawing/2014/main" id="{44C4E0BA-5C90-4FB6-BCA6-99B663B19FA8}"/>
              </a:ext>
            </a:extLst>
          </p:cNvPr>
          <p:cNvSpPr/>
          <p:nvPr/>
        </p:nvSpPr>
        <p:spPr>
          <a:xfrm>
            <a:off x="459944" y="1365312"/>
            <a:ext cx="11089232" cy="307777"/>
          </a:xfrm>
          <a:prstGeom prst="rect">
            <a:avLst/>
          </a:prstGeom>
        </p:spPr>
        <p:txBody>
          <a:bodyPr wrap="square">
            <a:noAutofit/>
          </a:bodyPr>
          <a:lstStyle/>
          <a:p>
            <a:pPr marL="342900" indent="-342900" fontAlgn="ctr">
              <a:buFont typeface="+mj-lt"/>
              <a:buAutoNum type="arabicPeriod"/>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 EBGP to transmit routes between a PE and a CE.</a:t>
            </a:r>
          </a:p>
        </p:txBody>
      </p:sp>
      <p:sp>
        <p:nvSpPr>
          <p:cNvPr id="11" name="矩形 10">
            <a:extLst>
              <a:ext uri="{FF2B5EF4-FFF2-40B4-BE49-F238E27FC236}">
                <a16:creationId xmlns:a16="http://schemas.microsoft.com/office/drawing/2014/main" xmlns="" id="{3F657C96-E0F8-4158-BE13-42DD133614B1}"/>
              </a:ext>
            </a:extLst>
          </p:cNvPr>
          <p:cNvSpPr/>
          <p:nvPr/>
        </p:nvSpPr>
        <p:spPr>
          <a:xfrm>
            <a:off x="940476" y="2525027"/>
            <a:ext cx="10608699" cy="707886"/>
          </a:xfrm>
          <a:prstGeom prst="rect">
            <a:avLst/>
          </a:prstGeom>
        </p:spPr>
        <p:txBody>
          <a:bodyPr wrap="square">
            <a:noAutofit/>
          </a:bodyPr>
          <a:lstStyle/>
          <a:p>
            <a:pPr fontAlgn="ctr">
              <a:lnSpc>
                <a:spcPts val="2400"/>
              </a:lnSpc>
            </a:pPr>
            <a:r>
              <a:rPr lang="en-US" sz="1400">
                <a:latin typeface="Huawei Sans" panose="020C0503030203020204" pitchFamily="34" charset="0"/>
              </a:rPr>
              <a:t>On the PE, you need to enter the VPN instance IPv4 address family view and configure the CE as a BGP peer.</a:t>
            </a:r>
          </a:p>
          <a:p>
            <a:pPr fontAlgn="ctr">
              <a:lnSpc>
                <a:spcPts val="2400"/>
              </a:lnSpc>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On the CE, common EBGP is configured, and VPN routes are imported to BGP using the import or network mode.</a:t>
            </a:r>
          </a:p>
        </p:txBody>
      </p:sp>
      <p:sp>
        <p:nvSpPr>
          <p:cNvPr id="17" name="矩形 16">
            <a:extLst>
              <a:ext uri="{FF2B5EF4-FFF2-40B4-BE49-F238E27FC236}">
                <a16:creationId xmlns="" xmlns:a16="http://schemas.microsoft.com/office/drawing/2014/main" id="{4155CF1B-D6D5-4CBC-A7C4-3539BA1D8C49}"/>
              </a:ext>
            </a:extLst>
          </p:cNvPr>
          <p:cNvSpPr/>
          <p:nvPr/>
        </p:nvSpPr>
        <p:spPr>
          <a:xfrm>
            <a:off x="940477" y="2217250"/>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[PE-bgp-InstanceName]</a:t>
            </a:r>
            <a:r>
              <a:rPr lang="en-US" sz="1400" b="1">
                <a:latin typeface="Huawei Sans" panose="020C0503030203020204" pitchFamily="34" charset="0"/>
              </a:rPr>
              <a:t> peer</a:t>
            </a:r>
            <a:r>
              <a:rPr lang="en-US" sz="1400">
                <a:latin typeface="Huawei Sans" panose="020C0503030203020204" pitchFamily="34" charset="0"/>
              </a:rPr>
              <a:t> </a:t>
            </a:r>
            <a:r>
              <a:rPr lang="en-US" sz="1400" i="1">
                <a:latin typeface="Huawei Sans" panose="020C0503030203020204" pitchFamily="34" charset="0"/>
              </a:rPr>
              <a:t>ipv4-address</a:t>
            </a:r>
            <a:r>
              <a:rPr lang="en-US" sz="1400">
                <a:latin typeface="Huawei Sans" panose="020C0503030203020204" pitchFamily="34" charset="0"/>
              </a:rPr>
              <a:t> </a:t>
            </a:r>
            <a:r>
              <a:rPr lang="en-US" sz="1400" b="1">
                <a:latin typeface="Huawei Sans" panose="020C0503030203020204" pitchFamily="34" charset="0"/>
              </a:rPr>
              <a:t>as-number</a:t>
            </a:r>
            <a:r>
              <a:rPr lang="en-US" sz="1400">
                <a:latin typeface="Huawei Sans" panose="020C0503030203020204" pitchFamily="34" charset="0"/>
              </a:rPr>
              <a:t> </a:t>
            </a:r>
            <a:r>
              <a:rPr lang="en-US" sz="1400" i="1">
                <a:latin typeface="Huawei Sans" panose="020C0503030203020204" pitchFamily="34" charset="0"/>
              </a:rPr>
              <a:t>as-number</a:t>
            </a:r>
          </a:p>
        </p:txBody>
      </p:sp>
      <p:sp>
        <p:nvSpPr>
          <p:cNvPr id="18" name="矩形 17">
            <a:extLst>
              <a:ext uri="{FF2B5EF4-FFF2-40B4-BE49-F238E27FC236}">
                <a16:creationId xmlns="" xmlns:a16="http://schemas.microsoft.com/office/drawing/2014/main" id="{4155CF1B-D6D5-4CBC-A7C4-3539BA1D8C49}"/>
              </a:ext>
            </a:extLst>
          </p:cNvPr>
          <p:cNvSpPr/>
          <p:nvPr/>
        </p:nvSpPr>
        <p:spPr>
          <a:xfrm>
            <a:off x="940474" y="3665060"/>
            <a:ext cx="10608699" cy="307777"/>
          </a:xfrm>
          <a:prstGeom prst="rect">
            <a:avLst/>
          </a:prstGeom>
          <a:solidFill>
            <a:srgbClr val="F4FBFE"/>
          </a:solidFill>
          <a:ln>
            <a:solidFill>
              <a:srgbClr val="99DFF9"/>
            </a:solidFill>
          </a:ln>
        </p:spPr>
        <p:txBody>
          <a:bodyPr wrap="square">
            <a:noAutofit/>
          </a:bodyPr>
          <a:lstStyle/>
          <a:p>
            <a:pPr fontAlgn="ctr"/>
            <a:r>
              <a:rPr lang="en-US" sz="1400" dirty="0">
                <a:latin typeface="Huawei Sans" panose="020C0503030203020204" pitchFamily="34" charset="0"/>
              </a:rPr>
              <a:t>[PE]</a:t>
            </a:r>
            <a:r>
              <a:rPr lang="en-US" sz="1400" b="1" dirty="0">
                <a:latin typeface="Huawei Sans" panose="020C0503030203020204" pitchFamily="34" charset="0"/>
              </a:rPr>
              <a:t> </a:t>
            </a:r>
            <a:r>
              <a:rPr lang="en-US" sz="1400" b="1" dirty="0" err="1">
                <a:latin typeface="Huawei Sans" panose="020C0503030203020204" pitchFamily="34" charset="0"/>
              </a:rPr>
              <a:t>ospf</a:t>
            </a:r>
            <a:r>
              <a:rPr lang="en-US" sz="1400" dirty="0">
                <a:latin typeface="Huawei Sans" panose="020C0503030203020204" pitchFamily="34" charset="0"/>
              </a:rPr>
              <a:t> </a:t>
            </a:r>
            <a:r>
              <a:rPr lang="en-US" sz="1400" i="1" dirty="0">
                <a:latin typeface="Huawei Sans" panose="020C0503030203020204" pitchFamily="34" charset="0"/>
              </a:rPr>
              <a:t>process-id</a:t>
            </a:r>
            <a:r>
              <a:rPr lang="en-US" sz="1400" dirty="0">
                <a:latin typeface="Huawei Sans" panose="020C0503030203020204" pitchFamily="34" charset="0"/>
              </a:rPr>
              <a:t> [ </a:t>
            </a:r>
            <a:r>
              <a:rPr lang="en-US" sz="1400" b="1" dirty="0">
                <a:latin typeface="Huawei Sans" panose="020C0503030203020204" pitchFamily="34" charset="0"/>
              </a:rPr>
              <a:t>router-id</a:t>
            </a:r>
            <a:r>
              <a:rPr lang="en-US" sz="1400" dirty="0">
                <a:latin typeface="Huawei Sans" panose="020C0503030203020204" pitchFamily="34" charset="0"/>
              </a:rPr>
              <a:t> </a:t>
            </a:r>
            <a:r>
              <a:rPr lang="en-US" sz="1400" i="1" dirty="0" err="1">
                <a:latin typeface="Huawei Sans" panose="020C0503030203020204" pitchFamily="34" charset="0"/>
              </a:rPr>
              <a:t>router-id</a:t>
            </a:r>
            <a:r>
              <a:rPr lang="en-US" sz="1400" dirty="0">
                <a:latin typeface="Huawei Sans" panose="020C0503030203020204" pitchFamily="34" charset="0"/>
              </a:rPr>
              <a:t> ] </a:t>
            </a:r>
            <a:r>
              <a:rPr lang="en-US" sz="1400" b="1" dirty="0" err="1">
                <a:latin typeface="Huawei Sans" panose="020C0503030203020204" pitchFamily="34" charset="0"/>
              </a:rPr>
              <a:t>vpn</a:t>
            </a:r>
            <a:r>
              <a:rPr lang="en-US" sz="1400" b="1" dirty="0">
                <a:latin typeface="Huawei Sans" panose="020C0503030203020204" pitchFamily="34" charset="0"/>
              </a:rPr>
              <a:t>-instance</a:t>
            </a:r>
            <a:r>
              <a:rPr lang="en-US" sz="1400" dirty="0">
                <a:latin typeface="Huawei Sans" panose="020C0503030203020204" pitchFamily="34" charset="0"/>
              </a:rPr>
              <a:t> </a:t>
            </a:r>
            <a:r>
              <a:rPr lang="en-US" sz="1400" i="1" dirty="0" err="1">
                <a:latin typeface="Huawei Sans" panose="020C0503030203020204" pitchFamily="34" charset="0"/>
              </a:rPr>
              <a:t>vpn</a:t>
            </a:r>
            <a:r>
              <a:rPr lang="en-US" sz="1400" i="1" dirty="0">
                <a:latin typeface="Huawei Sans" panose="020C0503030203020204" pitchFamily="34" charset="0"/>
              </a:rPr>
              <a:t>-instance-name</a:t>
            </a:r>
          </a:p>
        </p:txBody>
      </p:sp>
      <p:sp>
        <p:nvSpPr>
          <p:cNvPr id="19" name="矩形 18">
            <a:extLst>
              <a:ext uri="{FF2B5EF4-FFF2-40B4-BE49-F238E27FC236}">
                <a16:creationId xmlns="" xmlns:a16="http://schemas.microsoft.com/office/drawing/2014/main" id="{44C4E0BA-5C90-4FB6-BCA6-99B663B19FA8}"/>
              </a:ext>
            </a:extLst>
          </p:cNvPr>
          <p:cNvSpPr/>
          <p:nvPr/>
        </p:nvSpPr>
        <p:spPr>
          <a:xfrm>
            <a:off x="459941" y="3232913"/>
            <a:ext cx="11089232" cy="307777"/>
          </a:xfrm>
          <a:prstGeom prst="rect">
            <a:avLst/>
          </a:prstGeom>
        </p:spPr>
        <p:txBody>
          <a:bodyPr wrap="square">
            <a:noAutofit/>
          </a:bodyPr>
          <a:lstStyle/>
          <a:p>
            <a:pPr marL="342900" indent="-342900" fontAlgn="ctr">
              <a:buFont typeface="+mj-lt"/>
              <a:buAutoNum type="arabicPeriod" startAt="2"/>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 an IGP to transmit routes between the PE and CE. (OSPF is used as an example).</a:t>
            </a:r>
          </a:p>
        </p:txBody>
      </p:sp>
      <p:sp>
        <p:nvSpPr>
          <p:cNvPr id="22" name="矩形 21">
            <a:extLst>
              <a:ext uri="{FF2B5EF4-FFF2-40B4-BE49-F238E27FC236}">
                <a16:creationId xmlns:a16="http://schemas.microsoft.com/office/drawing/2014/main" xmlns="" id="{3F657C96-E0F8-4158-BE13-42DD133614B1}"/>
              </a:ext>
            </a:extLst>
          </p:cNvPr>
          <p:cNvSpPr/>
          <p:nvPr/>
        </p:nvSpPr>
        <p:spPr>
          <a:xfrm>
            <a:off x="940470" y="5251941"/>
            <a:ext cx="10608699" cy="1107761"/>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OSPF process to be bound to the VPN instance needs to be created on the PE, and an OSPF neighbor relationship needs to be established between the PE and its connected CE. In addition, OSPF and BGP need to import routes from each other.</a:t>
            </a:r>
          </a:p>
          <a:p>
            <a:pP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On the CE, common OSPF is configured.</a:t>
            </a:r>
          </a:p>
        </p:txBody>
      </p:sp>
      <p:sp>
        <p:nvSpPr>
          <p:cNvPr id="24" name="矩形 23">
            <a:extLst>
              <a:ext uri="{FF2B5EF4-FFF2-40B4-BE49-F238E27FC236}">
                <a16:creationId xmlns="" xmlns:a16="http://schemas.microsoft.com/office/drawing/2014/main" id="{4155CF1B-D6D5-4CBC-A7C4-3539BA1D8C49}"/>
              </a:ext>
            </a:extLst>
          </p:cNvPr>
          <p:cNvSpPr/>
          <p:nvPr/>
        </p:nvSpPr>
        <p:spPr>
          <a:xfrm>
            <a:off x="940471" y="4084851"/>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[PE-ospf-processid]</a:t>
            </a:r>
            <a:r>
              <a:rPr lang="en-US" sz="1400" b="1">
                <a:latin typeface="Huawei Sans" panose="020C0503030203020204" pitchFamily="34" charset="0"/>
              </a:rPr>
              <a:t> import-route</a:t>
            </a:r>
            <a:r>
              <a:rPr lang="en-US" sz="1400">
                <a:latin typeface="Huawei Sans" panose="020C0503030203020204" pitchFamily="34" charset="0"/>
              </a:rPr>
              <a:t> </a:t>
            </a:r>
            <a:r>
              <a:rPr lang="en-US" sz="1400" b="1">
                <a:latin typeface="Huawei Sans" panose="020C0503030203020204" pitchFamily="34" charset="0"/>
              </a:rPr>
              <a:t>bgp</a:t>
            </a:r>
            <a:r>
              <a:rPr lang="en-US" sz="1400">
                <a:latin typeface="Huawei Sans" panose="020C0503030203020204" pitchFamily="34" charset="0"/>
              </a:rPr>
              <a:t> [ </a:t>
            </a:r>
            <a:r>
              <a:rPr lang="en-US" sz="1400" b="1">
                <a:latin typeface="Huawei Sans" panose="020C0503030203020204" pitchFamily="34" charset="0"/>
              </a:rPr>
              <a:t>permit-ibgp</a:t>
            </a:r>
            <a:r>
              <a:rPr lang="en-US" sz="1400">
                <a:latin typeface="Huawei Sans" panose="020C0503030203020204" pitchFamily="34" charset="0"/>
              </a:rPr>
              <a:t> ] [ </a:t>
            </a:r>
            <a:r>
              <a:rPr lang="en-US" sz="1400" b="1">
                <a:latin typeface="Huawei Sans" panose="020C0503030203020204" pitchFamily="34" charset="0"/>
              </a:rPr>
              <a:t>cost</a:t>
            </a:r>
            <a:r>
              <a:rPr lang="en-US" sz="1400">
                <a:latin typeface="Huawei Sans" panose="020C0503030203020204" pitchFamily="34" charset="0"/>
              </a:rPr>
              <a:t> </a:t>
            </a:r>
            <a:r>
              <a:rPr lang="en-US" sz="1400" i="1">
                <a:latin typeface="Huawei Sans" panose="020C0503030203020204" pitchFamily="34" charset="0"/>
              </a:rPr>
              <a:t>cost</a:t>
            </a:r>
            <a:r>
              <a:rPr lang="en-US" sz="1400">
                <a:latin typeface="Huawei Sans" panose="020C0503030203020204" pitchFamily="34" charset="0"/>
              </a:rPr>
              <a:t> | </a:t>
            </a:r>
            <a:r>
              <a:rPr lang="en-US" sz="1400" b="1">
                <a:latin typeface="Huawei Sans" panose="020C0503030203020204" pitchFamily="34" charset="0"/>
              </a:rPr>
              <a:t>route-policy</a:t>
            </a:r>
            <a:r>
              <a:rPr lang="en-US" sz="1400">
                <a:latin typeface="Huawei Sans" panose="020C0503030203020204" pitchFamily="34" charset="0"/>
              </a:rPr>
              <a:t> </a:t>
            </a:r>
            <a:r>
              <a:rPr lang="en-US" sz="1400" i="1">
                <a:latin typeface="Huawei Sans" panose="020C0503030203020204" pitchFamily="34" charset="0"/>
              </a:rPr>
              <a:t>route-policy-name</a:t>
            </a:r>
            <a:r>
              <a:rPr lang="en-US" sz="1400">
                <a:latin typeface="Huawei Sans" panose="020C0503030203020204" pitchFamily="34" charset="0"/>
              </a:rPr>
              <a:t> | </a:t>
            </a:r>
            <a:r>
              <a:rPr lang="en-US" sz="1400" b="1">
                <a:latin typeface="Huawei Sans" panose="020C0503030203020204" pitchFamily="34" charset="0"/>
              </a:rPr>
              <a:t>tag</a:t>
            </a:r>
            <a:r>
              <a:rPr lang="en-US" sz="1400">
                <a:latin typeface="Huawei Sans" panose="020C0503030203020204" pitchFamily="34" charset="0"/>
              </a:rPr>
              <a:t> </a:t>
            </a:r>
            <a:r>
              <a:rPr lang="en-US" sz="1400" i="1">
                <a:latin typeface="Huawei Sans" panose="020C0503030203020204" pitchFamily="34" charset="0"/>
              </a:rPr>
              <a:t>tag</a:t>
            </a:r>
            <a:r>
              <a:rPr lang="en-US" sz="1400">
                <a:latin typeface="Huawei Sans" panose="020C0503030203020204" pitchFamily="34" charset="0"/>
              </a:rPr>
              <a:t> | </a:t>
            </a:r>
            <a:r>
              <a:rPr lang="en-US" sz="1400" b="1">
                <a:latin typeface="Huawei Sans" panose="020C0503030203020204" pitchFamily="34" charset="0"/>
              </a:rPr>
              <a:t>type</a:t>
            </a:r>
            <a:r>
              <a:rPr lang="en-US" sz="1400">
                <a:latin typeface="Huawei Sans" panose="020C0503030203020204" pitchFamily="34" charset="0"/>
              </a:rPr>
              <a:t> </a:t>
            </a:r>
            <a:r>
              <a:rPr lang="en-US" sz="1400" i="1">
                <a:latin typeface="Huawei Sans" panose="020C0503030203020204" pitchFamily="34" charset="0"/>
              </a:rPr>
              <a:t>type</a:t>
            </a:r>
            <a:r>
              <a:rPr lang="en-US" sz="1400">
                <a:latin typeface="Huawei Sans" panose="020C0503030203020204" pitchFamily="34" charset="0"/>
              </a:rPr>
              <a:t> ] </a:t>
            </a:r>
            <a:r>
              <a:rPr lang="en-US" sz="1400" baseline="30000">
                <a:latin typeface="Huawei Sans" panose="020C0503030203020204" pitchFamily="34" charset="0"/>
              </a:rPr>
              <a:t>*</a:t>
            </a:r>
            <a:r>
              <a:rPr lang="en-US" sz="1400">
                <a:latin typeface="Huawei Sans" panose="020C0503030203020204" pitchFamily="34" charset="0"/>
              </a:rPr>
              <a:t> </a:t>
            </a:r>
          </a:p>
        </p:txBody>
      </p:sp>
      <p:sp>
        <p:nvSpPr>
          <p:cNvPr id="25" name="矩形 24">
            <a:extLst>
              <a:ext uri="{FF2B5EF4-FFF2-40B4-BE49-F238E27FC236}">
                <a16:creationId xmlns="" xmlns:a16="http://schemas.microsoft.com/office/drawing/2014/main" id="{4155CF1B-D6D5-4CBC-A7C4-3539BA1D8C49}"/>
              </a:ext>
            </a:extLst>
          </p:cNvPr>
          <p:cNvSpPr/>
          <p:nvPr/>
        </p:nvSpPr>
        <p:spPr>
          <a:xfrm>
            <a:off x="940474" y="4510773"/>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[PE-bgp]</a:t>
            </a:r>
            <a:r>
              <a:rPr lang="en-US" sz="1400" b="1">
                <a:latin typeface="Huawei Sans" panose="020C0503030203020204" pitchFamily="34" charset="0"/>
              </a:rPr>
              <a:t> ipv4-family</a:t>
            </a:r>
            <a:r>
              <a:rPr lang="en-US" sz="1400">
                <a:latin typeface="Huawei Sans" panose="020C0503030203020204" pitchFamily="34" charset="0"/>
              </a:rPr>
              <a:t> </a:t>
            </a:r>
            <a:r>
              <a:rPr lang="en-US" sz="1400" b="1">
                <a:latin typeface="Huawei Sans" panose="020C0503030203020204" pitchFamily="34" charset="0"/>
              </a:rPr>
              <a:t>vpn-instance</a:t>
            </a:r>
            <a:r>
              <a:rPr lang="en-US" sz="1400">
                <a:latin typeface="Huawei Sans" panose="020C0503030203020204" pitchFamily="34" charset="0"/>
              </a:rPr>
              <a:t> </a:t>
            </a:r>
            <a:r>
              <a:rPr lang="en-US" sz="1400" i="1">
                <a:latin typeface="Huawei Sans" panose="020C0503030203020204" pitchFamily="34" charset="0"/>
              </a:rPr>
              <a:t>vpn-instance-name</a:t>
            </a:r>
            <a:r>
              <a:rPr lang="en-US" sz="1400">
                <a:latin typeface="Huawei Sans" panose="020C0503030203020204" pitchFamily="34" charset="0"/>
              </a:rPr>
              <a:t> </a:t>
            </a:r>
          </a:p>
        </p:txBody>
      </p:sp>
      <p:sp>
        <p:nvSpPr>
          <p:cNvPr id="26" name="矩形 25">
            <a:extLst>
              <a:ext uri="{FF2B5EF4-FFF2-40B4-BE49-F238E27FC236}">
                <a16:creationId xmlns="" xmlns:a16="http://schemas.microsoft.com/office/drawing/2014/main" id="{4155CF1B-D6D5-4CBC-A7C4-3539BA1D8C49}"/>
              </a:ext>
            </a:extLst>
          </p:cNvPr>
          <p:cNvSpPr/>
          <p:nvPr/>
        </p:nvSpPr>
        <p:spPr>
          <a:xfrm>
            <a:off x="940477" y="4897999"/>
            <a:ext cx="10608699" cy="307777"/>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rPr>
              <a:t>[PE-bgp]</a:t>
            </a:r>
            <a:r>
              <a:rPr lang="en-US" sz="1400" b="1">
                <a:latin typeface="Huawei Sans" panose="020C0503030203020204" pitchFamily="34" charset="0"/>
              </a:rPr>
              <a:t> import-route</a:t>
            </a:r>
            <a:r>
              <a:rPr lang="en-US" sz="1400">
                <a:latin typeface="Huawei Sans" panose="020C0503030203020204" pitchFamily="34" charset="0"/>
              </a:rPr>
              <a:t> </a:t>
            </a:r>
            <a:r>
              <a:rPr lang="en-US" sz="1400" b="1">
                <a:latin typeface="Huawei Sans" panose="020C0503030203020204" pitchFamily="34" charset="0"/>
              </a:rPr>
              <a:t>ospf</a:t>
            </a:r>
            <a:r>
              <a:rPr lang="en-US" sz="1400">
                <a:latin typeface="Huawei Sans" panose="020C0503030203020204" pitchFamily="34" charset="0"/>
              </a:rPr>
              <a:t> </a:t>
            </a:r>
            <a:r>
              <a:rPr lang="en-US" sz="1400" i="1">
                <a:latin typeface="Huawei Sans" panose="020C0503030203020204" pitchFamily="34" charset="0"/>
              </a:rPr>
              <a:t>process-id</a:t>
            </a:r>
            <a:r>
              <a:rPr lang="en-US" sz="1400">
                <a:latin typeface="Huawei Sans" panose="020C0503030203020204" pitchFamily="34" charset="0"/>
              </a:rPr>
              <a:t> [ </a:t>
            </a:r>
            <a:r>
              <a:rPr lang="en-US" sz="1400" b="1">
                <a:latin typeface="Huawei Sans" panose="020C0503030203020204" pitchFamily="34" charset="0"/>
              </a:rPr>
              <a:t>med</a:t>
            </a:r>
            <a:r>
              <a:rPr lang="en-US" sz="1400">
                <a:latin typeface="Huawei Sans" panose="020C0503030203020204" pitchFamily="34" charset="0"/>
              </a:rPr>
              <a:t> </a:t>
            </a:r>
            <a:r>
              <a:rPr lang="en-US" sz="1400" i="1">
                <a:latin typeface="Huawei Sans" panose="020C0503030203020204" pitchFamily="34" charset="0"/>
              </a:rPr>
              <a:t>med</a:t>
            </a:r>
            <a:r>
              <a:rPr lang="en-US" sz="1400">
                <a:latin typeface="Huawei Sans" panose="020C0503030203020204" pitchFamily="34" charset="0"/>
              </a:rPr>
              <a:t> | </a:t>
            </a:r>
            <a:r>
              <a:rPr lang="en-US" sz="1400" b="1">
                <a:latin typeface="Huawei Sans" panose="020C0503030203020204" pitchFamily="34" charset="0"/>
              </a:rPr>
              <a:t>route-policy</a:t>
            </a:r>
            <a:r>
              <a:rPr lang="en-US" sz="1400">
                <a:latin typeface="Huawei Sans" panose="020C0503030203020204" pitchFamily="34" charset="0"/>
              </a:rPr>
              <a:t> </a:t>
            </a:r>
            <a:r>
              <a:rPr lang="en-US" sz="1400" i="1">
                <a:latin typeface="Huawei Sans" panose="020C0503030203020204" pitchFamily="34" charset="0"/>
              </a:rPr>
              <a:t>route-policy-name</a:t>
            </a:r>
            <a:r>
              <a:rPr lang="en-US" sz="1400">
                <a:latin typeface="Huawei Sans" panose="020C0503030203020204" pitchFamily="34" charset="0"/>
              </a:rPr>
              <a:t> ] </a:t>
            </a:r>
            <a:r>
              <a:rPr lang="en-US" sz="1400" baseline="30000">
                <a:latin typeface="Huawei Sans" panose="020C0503030203020204" pitchFamily="34" charset="0"/>
              </a:rPr>
              <a:t>*</a:t>
            </a:r>
            <a:r>
              <a:rPr lang="en-US" sz="1400">
                <a:latin typeface="Huawei Sans" panose="020C0503030203020204" pitchFamily="34" charset="0"/>
              </a:rPr>
              <a:t> </a:t>
            </a:r>
          </a:p>
        </p:txBody>
      </p:sp>
    </p:spTree>
    <p:extLst>
      <p:ext uri="{BB962C8B-B14F-4D97-AF65-F5344CB8AC3E}">
        <p14:creationId xmlns:p14="http://schemas.microsoft.com/office/powerpoint/2010/main" val="15601212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 108"/>
          <p:cNvGrpSpPr/>
          <p:nvPr/>
        </p:nvGrpSpPr>
        <p:grpSpPr>
          <a:xfrm rot="16200000" flipV="1">
            <a:off x="10124867" y="4869260"/>
            <a:ext cx="259305" cy="557470"/>
            <a:chOff x="3134093" y="3084639"/>
            <a:chExt cx="611430" cy="432284"/>
          </a:xfrm>
        </p:grpSpPr>
        <p:cxnSp>
          <p:nvCxnSpPr>
            <p:cNvPr id="110" name="直接连接符 53"/>
            <p:cNvCxnSpPr/>
            <p:nvPr/>
          </p:nvCxnSpPr>
          <p:spPr>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1" name="直接连接符 53"/>
            <p:cNvCxnSpPr/>
            <p:nvPr/>
          </p:nvCxnSpPr>
          <p:spPr>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2" name="Group 111"/>
          <p:cNvGrpSpPr/>
          <p:nvPr/>
        </p:nvGrpSpPr>
        <p:grpSpPr>
          <a:xfrm rot="16200000" flipV="1">
            <a:off x="10124867" y="3263182"/>
            <a:ext cx="259305" cy="557470"/>
            <a:chOff x="3134093" y="3084639"/>
            <a:chExt cx="611430" cy="432284"/>
          </a:xfrm>
        </p:grpSpPr>
        <p:cxnSp>
          <p:nvCxnSpPr>
            <p:cNvPr id="113" name="直接连接符 53"/>
            <p:cNvCxnSpPr/>
            <p:nvPr/>
          </p:nvCxnSpPr>
          <p:spPr>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4" name="直接连接符 53"/>
            <p:cNvCxnSpPr/>
            <p:nvPr/>
          </p:nvCxnSpPr>
          <p:spPr>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rot="16200000">
            <a:off x="1845974" y="4765902"/>
            <a:ext cx="259305" cy="764187"/>
            <a:chOff x="3134093" y="3084639"/>
            <a:chExt cx="611430" cy="432284"/>
          </a:xfrm>
        </p:grpSpPr>
        <p:cxnSp>
          <p:nvCxnSpPr>
            <p:cNvPr id="106" name="直接连接符 53"/>
            <p:cNvCxnSpPr/>
            <p:nvPr/>
          </p:nvCxnSpPr>
          <p:spPr>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直接连接符 53"/>
            <p:cNvCxnSpPr/>
            <p:nvPr/>
          </p:nvCxnSpPr>
          <p:spPr>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rot="16200000">
            <a:off x="1845974" y="3159824"/>
            <a:ext cx="259305" cy="764187"/>
            <a:chOff x="3134093" y="3084639"/>
            <a:chExt cx="611430" cy="432284"/>
          </a:xfrm>
        </p:grpSpPr>
        <p:cxnSp>
          <p:nvCxnSpPr>
            <p:cNvPr id="98" name="直接连接符 53"/>
            <p:cNvCxnSpPr/>
            <p:nvPr/>
          </p:nvCxnSpPr>
          <p:spPr>
            <a:xfrm>
              <a:off x="3134093" y="3084639"/>
              <a:ext cx="611430"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直接连接符 53"/>
            <p:cNvCxnSpPr/>
            <p:nvPr/>
          </p:nvCxnSpPr>
          <p:spPr>
            <a:xfrm>
              <a:off x="3439808" y="3084639"/>
              <a:ext cx="0" cy="432284"/>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 name="文本占位符 2"/>
          <p:cNvSpPr>
            <a:spLocks noGrp="1"/>
          </p:cNvSpPr>
          <p:nvPr>
            <p:ph type="body" sz="quarter" idx="10"/>
          </p:nvPr>
        </p:nvSpPr>
        <p:spPr/>
        <p:txBody>
          <a:bodyPr wrap="square">
            <a:noAutofit/>
          </a:bodyPr>
          <a:lstStyle/>
          <a:p>
            <a:pP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two sites of each user (user X and user Y) need to be interconnected through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User X and user Y correspond to VPNX and VPNY, respectively.</a:t>
            </a:r>
          </a:p>
          <a:p>
            <a:pP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interconnection interfaces, AS numbers, and IP addresses are shown in the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following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figure.</a:t>
            </a:r>
          </a:p>
          <a:p>
            <a:pPr fontAlgn="ct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Sites of user X use OSPF to exchange route with the PEs, and sites of user Y uses BGP to exchange routes with the PEs.</a:t>
            </a:r>
          </a:p>
          <a:p>
            <a:pPr fontAlgn="ctr">
              <a:lnSpc>
                <a:spcPct val="100000"/>
              </a:lnSpc>
            </a:pP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wrap="square">
            <a:no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latin typeface="Huawei Sans" panose="020C0503030203020204" pitchFamily="34" charset="0"/>
                <a:ea typeface="方正兰亭黑简体" panose="02000000000000000000" pitchFamily="2" charset="-122"/>
                <a:sym typeface="Huawei Sans" panose="020C0503030203020204" pitchFamily="34" charset="0"/>
              </a:rPr>
              <a:t>Configuration Example — Networking Requirements</a:t>
            </a:r>
          </a:p>
        </p:txBody>
      </p:sp>
      <p:sp>
        <p:nvSpPr>
          <p:cNvPr id="55" name="圆角矩形 5"/>
          <p:cNvSpPr/>
          <p:nvPr/>
        </p:nvSpPr>
        <p:spPr>
          <a:xfrm>
            <a:off x="9539903" y="4408006"/>
            <a:ext cx="1537177" cy="1188000"/>
          </a:xfrm>
          <a:prstGeom prst="roundRect">
            <a:avLst>
              <a:gd name="adj" fmla="val 1265"/>
            </a:avLst>
          </a:prstGeom>
          <a:solidFill>
            <a:schemeClr val="accent5">
              <a:lumMod val="90000"/>
            </a:schemeClr>
          </a:solidFill>
          <a:ln w="28575" cap="flat" cmpd="sng" algn="ctr">
            <a:solidFill>
              <a:schemeClr val="bg2"/>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
          <p:cNvSpPr/>
          <p:nvPr/>
        </p:nvSpPr>
        <p:spPr>
          <a:xfrm>
            <a:off x="9539903" y="3112541"/>
            <a:ext cx="1537177" cy="1188000"/>
          </a:xfrm>
          <a:prstGeom prst="roundRect">
            <a:avLst>
              <a:gd name="adj" fmla="val 1265"/>
            </a:avLst>
          </a:prstGeom>
          <a:solidFill>
            <a:srgbClr val="FFF2CC"/>
          </a:solidFill>
          <a:ln w="28575" cap="flat" cmpd="sng" algn="ctr">
            <a:solidFill>
              <a:schemeClr val="bg2"/>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4"/>
          <p:cNvSpPr/>
          <p:nvPr/>
        </p:nvSpPr>
        <p:spPr>
          <a:xfrm>
            <a:off x="3817818" y="3098010"/>
            <a:ext cx="4557086" cy="2497996"/>
          </a:xfrm>
          <a:prstGeom prst="roundRect">
            <a:avLst>
              <a:gd name="adj" fmla="val 1265"/>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Group 51"/>
          <p:cNvGrpSpPr/>
          <p:nvPr/>
        </p:nvGrpSpPr>
        <p:grpSpPr>
          <a:xfrm rot="16200000">
            <a:off x="8237466" y="3384268"/>
            <a:ext cx="1620000" cy="1907618"/>
            <a:chOff x="695792" y="4725144"/>
            <a:chExt cx="1098640" cy="936104"/>
          </a:xfrm>
        </p:grpSpPr>
        <p:cxnSp>
          <p:nvCxnSpPr>
            <p:cNvPr id="53" name="直接连接符 53"/>
            <p:cNvCxnSpPr/>
            <p:nvPr/>
          </p:nvCxnSpPr>
          <p:spPr>
            <a:xfrm>
              <a:off x="1245112" y="4725144"/>
              <a:ext cx="549320" cy="93610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695792" y="4725144"/>
              <a:ext cx="549320" cy="93610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8" name="Text Box 19"/>
          <p:cNvSpPr txBox="1">
            <a:spLocks noChangeArrowheads="1"/>
          </p:cNvSpPr>
          <p:nvPr/>
        </p:nvSpPr>
        <p:spPr bwMode="auto">
          <a:xfrm rot="1256276">
            <a:off x="2818360" y="3593265"/>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GE0/0/1</a:t>
            </a:r>
          </a:p>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5" name="圆角矩形 5"/>
          <p:cNvSpPr/>
          <p:nvPr/>
        </p:nvSpPr>
        <p:spPr>
          <a:xfrm>
            <a:off x="1114921" y="4408006"/>
            <a:ext cx="1537177" cy="1188000"/>
          </a:xfrm>
          <a:prstGeom prst="roundRect">
            <a:avLst>
              <a:gd name="adj" fmla="val 1265"/>
            </a:avLst>
          </a:prstGeom>
          <a:solidFill>
            <a:schemeClr val="accent5">
              <a:lumMod val="90000"/>
            </a:schemeClr>
          </a:solidFill>
          <a:ln w="28575" cap="flat" cmpd="sng" algn="ctr">
            <a:solidFill>
              <a:schemeClr val="bg2"/>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Text Box 19"/>
          <p:cNvSpPr txBox="1">
            <a:spLocks noChangeArrowheads="1"/>
          </p:cNvSpPr>
          <p:nvPr/>
        </p:nvSpPr>
        <p:spPr bwMode="auto">
          <a:xfrm>
            <a:off x="2352385" y="5144351"/>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7" name="圆角矩形 5"/>
          <p:cNvSpPr/>
          <p:nvPr/>
        </p:nvSpPr>
        <p:spPr>
          <a:xfrm>
            <a:off x="1114921" y="3112541"/>
            <a:ext cx="1537177" cy="1188000"/>
          </a:xfrm>
          <a:prstGeom prst="roundRect">
            <a:avLst>
              <a:gd name="adj" fmla="val 1265"/>
            </a:avLst>
          </a:prstGeom>
          <a:solidFill>
            <a:srgbClr val="FFF2CC"/>
          </a:solidFill>
          <a:ln w="28575" cap="flat" cmpd="sng" algn="ctr">
            <a:solidFill>
              <a:schemeClr val="bg2"/>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fontAlgn="ctr"/>
            <a:endParaRPr lang="zh-CN" alt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 Box 19"/>
          <p:cNvSpPr txBox="1">
            <a:spLocks noChangeArrowheads="1"/>
          </p:cNvSpPr>
          <p:nvPr/>
        </p:nvSpPr>
        <p:spPr bwMode="auto">
          <a:xfrm>
            <a:off x="2352385" y="3098683"/>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192.168.100.1/24</a:t>
            </a:r>
          </a:p>
        </p:txBody>
      </p:sp>
      <p:sp>
        <p:nvSpPr>
          <p:cNvPr id="8" name="Text Box 19"/>
          <p:cNvSpPr txBox="1">
            <a:spLocks noChangeArrowheads="1"/>
          </p:cNvSpPr>
          <p:nvPr/>
        </p:nvSpPr>
        <p:spPr bwMode="auto">
          <a:xfrm>
            <a:off x="1226163" y="3952169"/>
            <a:ext cx="12362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User X Site A</a:t>
            </a:r>
          </a:p>
        </p:txBody>
      </p:sp>
      <p:sp>
        <p:nvSpPr>
          <p:cNvPr id="9" name="Text Box 19"/>
          <p:cNvSpPr txBox="1">
            <a:spLocks noChangeArrowheads="1"/>
          </p:cNvSpPr>
          <p:nvPr/>
        </p:nvSpPr>
        <p:spPr bwMode="auto">
          <a:xfrm>
            <a:off x="6570070" y="5305128"/>
            <a:ext cx="188336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000" dirty="0">
                <a:latin typeface="Huawei Sans" panose="020C0503030203020204" pitchFamily="34" charset="0"/>
                <a:ea typeface="方正兰亭黑简体" panose="02000000000000000000" pitchFamily="2" charset="-122"/>
                <a:sym typeface="Huawei Sans" panose="020C0503030203020204" pitchFamily="34" charset="0"/>
              </a:rPr>
              <a:t>MPLS backbone network</a:t>
            </a:r>
          </a:p>
        </p:txBody>
      </p:sp>
      <p:cxnSp>
        <p:nvCxnSpPr>
          <p:cNvPr id="10" name="直接连接符 53"/>
          <p:cNvCxnSpPr/>
          <p:nvPr/>
        </p:nvCxnSpPr>
        <p:spPr>
          <a:xfrm>
            <a:off x="4404812" y="4352067"/>
            <a:ext cx="3454292"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 Box 19"/>
          <p:cNvSpPr txBox="1">
            <a:spLocks noChangeArrowheads="1"/>
          </p:cNvSpPr>
          <p:nvPr/>
        </p:nvSpPr>
        <p:spPr bwMode="auto">
          <a:xfrm>
            <a:off x="1810024" y="3092612"/>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CE1</a:t>
            </a:r>
          </a:p>
        </p:txBody>
      </p:sp>
      <p:grpSp>
        <p:nvGrpSpPr>
          <p:cNvPr id="16" name="Group 15"/>
          <p:cNvGrpSpPr/>
          <p:nvPr/>
        </p:nvGrpSpPr>
        <p:grpSpPr>
          <a:xfrm rot="5400000">
            <a:off x="2490290" y="3384268"/>
            <a:ext cx="1620000" cy="1907618"/>
            <a:chOff x="695792" y="4725144"/>
            <a:chExt cx="1098640" cy="936104"/>
          </a:xfrm>
        </p:grpSpPr>
        <p:cxnSp>
          <p:nvCxnSpPr>
            <p:cNvPr id="17" name="直接连接符 53"/>
            <p:cNvCxnSpPr/>
            <p:nvPr/>
          </p:nvCxnSpPr>
          <p:spPr>
            <a:xfrm>
              <a:off x="1245112" y="4725144"/>
              <a:ext cx="549320" cy="93610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53"/>
            <p:cNvCxnSpPr/>
            <p:nvPr/>
          </p:nvCxnSpPr>
          <p:spPr>
            <a:xfrm flipH="1">
              <a:off x="695792" y="4725144"/>
              <a:ext cx="549320" cy="936104"/>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sp>
        <p:nvSpPr>
          <p:cNvPr id="21" name="Text Box 19"/>
          <p:cNvSpPr txBox="1">
            <a:spLocks noChangeArrowheads="1"/>
          </p:cNvSpPr>
          <p:nvPr/>
        </p:nvSpPr>
        <p:spPr bwMode="auto">
          <a:xfrm>
            <a:off x="1779028" y="5310115"/>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CE2</a:t>
            </a:r>
          </a:p>
        </p:txBody>
      </p:sp>
      <p:sp>
        <p:nvSpPr>
          <p:cNvPr id="22" name="Text Box 19"/>
          <p:cNvSpPr txBox="1">
            <a:spLocks noChangeArrowheads="1"/>
          </p:cNvSpPr>
          <p:nvPr/>
        </p:nvSpPr>
        <p:spPr bwMode="auto">
          <a:xfrm>
            <a:off x="1231775" y="4409369"/>
            <a:ext cx="122501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User Y Site C</a:t>
            </a:r>
          </a:p>
        </p:txBody>
      </p:sp>
      <p:sp>
        <p:nvSpPr>
          <p:cNvPr id="11" name="Text Box 19"/>
          <p:cNvSpPr txBox="1">
            <a:spLocks noChangeArrowheads="1"/>
          </p:cNvSpPr>
          <p:nvPr/>
        </p:nvSpPr>
        <p:spPr bwMode="auto">
          <a:xfrm>
            <a:off x="4195448" y="4538283"/>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PE1</a:t>
            </a:r>
          </a:p>
        </p:txBody>
      </p:sp>
      <p:sp>
        <p:nvSpPr>
          <p:cNvPr id="42" name="Text Box 19"/>
          <p:cNvSpPr txBox="1">
            <a:spLocks noChangeArrowheads="1"/>
          </p:cNvSpPr>
          <p:nvPr/>
        </p:nvSpPr>
        <p:spPr bwMode="auto">
          <a:xfrm>
            <a:off x="4579278" y="3924002"/>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43" name="Text Box 19"/>
          <p:cNvSpPr txBox="1">
            <a:spLocks noChangeArrowheads="1"/>
          </p:cNvSpPr>
          <p:nvPr/>
        </p:nvSpPr>
        <p:spPr bwMode="auto">
          <a:xfrm>
            <a:off x="4886301" y="4335581"/>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44" name="Text Box 19"/>
          <p:cNvSpPr txBox="1">
            <a:spLocks noChangeArrowheads="1"/>
          </p:cNvSpPr>
          <p:nvPr/>
        </p:nvSpPr>
        <p:spPr bwMode="auto">
          <a:xfrm>
            <a:off x="6316444" y="4335581"/>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45" name="Text Box 19"/>
          <p:cNvSpPr txBox="1">
            <a:spLocks noChangeArrowheads="1"/>
          </p:cNvSpPr>
          <p:nvPr/>
        </p:nvSpPr>
        <p:spPr bwMode="auto">
          <a:xfrm>
            <a:off x="6561561" y="3880626"/>
            <a:ext cx="10422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49" name="Text Box 19"/>
          <p:cNvSpPr txBox="1">
            <a:spLocks noChangeArrowheads="1"/>
          </p:cNvSpPr>
          <p:nvPr/>
        </p:nvSpPr>
        <p:spPr bwMode="auto">
          <a:xfrm rot="20086244">
            <a:off x="2931907" y="4620505"/>
            <a:ext cx="1388522" cy="461665"/>
          </a:xfrm>
          <a:prstGeom prst="rect">
            <a:avLst/>
          </a:prstGeom>
          <a:noFill/>
          <a:ln>
            <a:noFill/>
          </a:ln>
          <a:effectLs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192.168.100.2/24</a:t>
            </a:r>
          </a:p>
        </p:txBody>
      </p:sp>
      <p:sp>
        <p:nvSpPr>
          <p:cNvPr id="50" name="Text Box 19"/>
          <p:cNvSpPr txBox="1">
            <a:spLocks noChangeArrowheads="1"/>
          </p:cNvSpPr>
          <p:nvPr/>
        </p:nvSpPr>
        <p:spPr bwMode="auto">
          <a:xfrm rot="20124792">
            <a:off x="8023860" y="3687235"/>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GE0/0/1</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51" name="Text Box 19"/>
          <p:cNvSpPr txBox="1">
            <a:spLocks noChangeArrowheads="1"/>
          </p:cNvSpPr>
          <p:nvPr/>
        </p:nvSpPr>
        <p:spPr bwMode="auto">
          <a:xfrm rot="1418714">
            <a:off x="7985987" y="4568877"/>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GE0/0/2</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192.168.200.2/24</a:t>
            </a:r>
          </a:p>
        </p:txBody>
      </p:sp>
      <p:sp>
        <p:nvSpPr>
          <p:cNvPr id="57" name="Text Box 19"/>
          <p:cNvSpPr txBox="1">
            <a:spLocks noChangeArrowheads="1"/>
          </p:cNvSpPr>
          <p:nvPr/>
        </p:nvSpPr>
        <p:spPr bwMode="auto">
          <a:xfrm>
            <a:off x="9685897" y="3952169"/>
            <a:ext cx="122661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User X Site B</a:t>
            </a:r>
          </a:p>
        </p:txBody>
      </p:sp>
      <p:sp>
        <p:nvSpPr>
          <p:cNvPr id="58" name="Text Box 19"/>
          <p:cNvSpPr txBox="1">
            <a:spLocks noChangeArrowheads="1"/>
          </p:cNvSpPr>
          <p:nvPr/>
        </p:nvSpPr>
        <p:spPr bwMode="auto">
          <a:xfrm>
            <a:off x="9676281" y="4409369"/>
            <a:ext cx="124585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User Y Site D</a:t>
            </a:r>
          </a:p>
        </p:txBody>
      </p:sp>
      <p:sp>
        <p:nvSpPr>
          <p:cNvPr id="61" name="Text Box 19"/>
          <p:cNvSpPr txBox="1">
            <a:spLocks noChangeArrowheads="1"/>
          </p:cNvSpPr>
          <p:nvPr/>
        </p:nvSpPr>
        <p:spPr bwMode="auto">
          <a:xfrm>
            <a:off x="9793704" y="3066666"/>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CE3</a:t>
            </a:r>
          </a:p>
        </p:txBody>
      </p:sp>
      <p:sp>
        <p:nvSpPr>
          <p:cNvPr id="62" name="Text Box 19"/>
          <p:cNvSpPr txBox="1">
            <a:spLocks noChangeArrowheads="1"/>
          </p:cNvSpPr>
          <p:nvPr/>
        </p:nvSpPr>
        <p:spPr bwMode="auto">
          <a:xfrm>
            <a:off x="9824700" y="5310115"/>
            <a:ext cx="502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CE4</a:t>
            </a:r>
          </a:p>
        </p:txBody>
      </p:sp>
      <p:cxnSp>
        <p:nvCxnSpPr>
          <p:cNvPr id="64" name="直接连接符 53"/>
          <p:cNvCxnSpPr/>
          <p:nvPr/>
        </p:nvCxnSpPr>
        <p:spPr>
          <a:xfrm rot="5400000">
            <a:off x="2865138" y="3956135"/>
            <a:ext cx="608565" cy="1433222"/>
          </a:xfrm>
          <a:prstGeom prst="line">
            <a:avLst/>
          </a:prstGeom>
          <a:ln w="22225">
            <a:solidFill>
              <a:srgbClr val="00B0F0"/>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直接连接符 53"/>
          <p:cNvCxnSpPr/>
          <p:nvPr/>
        </p:nvCxnSpPr>
        <p:spPr>
          <a:xfrm rot="5400000" flipH="1">
            <a:off x="2865138" y="3290909"/>
            <a:ext cx="608565" cy="1433222"/>
          </a:xfrm>
          <a:prstGeom prst="line">
            <a:avLst/>
          </a:prstGeom>
          <a:ln w="22225">
            <a:solidFill>
              <a:srgbClr val="EC7061"/>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接连接符 53"/>
          <p:cNvCxnSpPr/>
          <p:nvPr/>
        </p:nvCxnSpPr>
        <p:spPr>
          <a:xfrm rot="16200000">
            <a:off x="8807866" y="3386294"/>
            <a:ext cx="553241" cy="1302929"/>
          </a:xfrm>
          <a:prstGeom prst="line">
            <a:avLst/>
          </a:prstGeom>
          <a:ln w="22225">
            <a:solidFill>
              <a:srgbClr val="EC7061"/>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直接连接符 53"/>
          <p:cNvCxnSpPr/>
          <p:nvPr/>
        </p:nvCxnSpPr>
        <p:spPr>
          <a:xfrm rot="16200000" flipH="1">
            <a:off x="8807866" y="3991046"/>
            <a:ext cx="553241" cy="1302929"/>
          </a:xfrm>
          <a:prstGeom prst="line">
            <a:avLst/>
          </a:prstGeom>
          <a:ln w="22225">
            <a:solidFill>
              <a:srgbClr val="00B0F0"/>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sp>
        <p:nvSpPr>
          <p:cNvPr id="69" name="Text Box 19"/>
          <p:cNvSpPr txBox="1">
            <a:spLocks noChangeArrowheads="1"/>
          </p:cNvSpPr>
          <p:nvPr/>
        </p:nvSpPr>
        <p:spPr bwMode="auto">
          <a:xfrm>
            <a:off x="8532095" y="3098683"/>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GE0/0/0</a:t>
            </a:r>
          </a:p>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192.168.200.1/24</a:t>
            </a:r>
          </a:p>
        </p:txBody>
      </p:sp>
      <p:sp>
        <p:nvSpPr>
          <p:cNvPr id="70" name="Text Box 19"/>
          <p:cNvSpPr txBox="1">
            <a:spLocks noChangeArrowheads="1"/>
          </p:cNvSpPr>
          <p:nvPr/>
        </p:nvSpPr>
        <p:spPr bwMode="auto">
          <a:xfrm>
            <a:off x="8558367" y="5144351"/>
            <a:ext cx="1203856" cy="461665"/>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eaLnBrk="1" fontAlgn="ctr" hangingPunct="1"/>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192.168.200.1/24</a:t>
            </a:r>
          </a:p>
        </p:txBody>
      </p:sp>
      <p:cxnSp>
        <p:nvCxnSpPr>
          <p:cNvPr id="71" name="直接连接符 53"/>
          <p:cNvCxnSpPr/>
          <p:nvPr/>
        </p:nvCxnSpPr>
        <p:spPr>
          <a:xfrm flipH="1">
            <a:off x="10542281" y="5782802"/>
            <a:ext cx="491584" cy="0"/>
          </a:xfrm>
          <a:prstGeom prst="line">
            <a:avLst/>
          </a:prstGeom>
          <a:ln w="22225">
            <a:solidFill>
              <a:srgbClr val="EC7061"/>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直接连接符 53"/>
          <p:cNvCxnSpPr/>
          <p:nvPr/>
        </p:nvCxnSpPr>
        <p:spPr>
          <a:xfrm flipH="1">
            <a:off x="10542281" y="6078179"/>
            <a:ext cx="491584" cy="0"/>
          </a:xfrm>
          <a:prstGeom prst="line">
            <a:avLst/>
          </a:prstGeom>
          <a:ln w="22225">
            <a:solidFill>
              <a:srgbClr val="00B0F0"/>
            </a:solidFill>
            <a:prstDash val="sysDash"/>
            <a:headEnd type="triangle" w="sm" len="sm"/>
            <a:tailEnd type="triangle" w="med" len="med"/>
          </a:ln>
        </p:spPr>
        <p:style>
          <a:lnRef idx="1">
            <a:schemeClr val="accent1"/>
          </a:lnRef>
          <a:fillRef idx="0">
            <a:schemeClr val="accent1"/>
          </a:fillRef>
          <a:effectRef idx="0">
            <a:schemeClr val="accent1"/>
          </a:effectRef>
          <a:fontRef idx="minor">
            <a:schemeClr val="tx1"/>
          </a:fontRef>
        </p:style>
      </p:cxnSp>
      <p:sp>
        <p:nvSpPr>
          <p:cNvPr id="78" name="Text Box 19"/>
          <p:cNvSpPr txBox="1">
            <a:spLocks noChangeArrowheads="1"/>
          </p:cNvSpPr>
          <p:nvPr/>
        </p:nvSpPr>
        <p:spPr bwMode="auto">
          <a:xfrm>
            <a:off x="11124690" y="5644302"/>
            <a:ext cx="371897" cy="276999"/>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OSPF</a:t>
            </a:r>
          </a:p>
        </p:txBody>
      </p:sp>
      <p:grpSp>
        <p:nvGrpSpPr>
          <p:cNvPr id="82" name="Group 81"/>
          <p:cNvGrpSpPr/>
          <p:nvPr/>
        </p:nvGrpSpPr>
        <p:grpSpPr>
          <a:xfrm>
            <a:off x="4155986" y="3339653"/>
            <a:ext cx="459376" cy="764187"/>
            <a:chOff x="3134093" y="3084639"/>
            <a:chExt cx="611430" cy="432284"/>
          </a:xfrm>
        </p:grpSpPr>
        <p:cxnSp>
          <p:nvCxnSpPr>
            <p:cNvPr id="83" name="直接连接符 53"/>
            <p:cNvCxnSpPr/>
            <p:nvPr/>
          </p:nvCxnSpPr>
          <p:spPr>
            <a:xfrm>
              <a:off x="3134093" y="3084639"/>
              <a:ext cx="611430"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直接连接符 53"/>
            <p:cNvCxnSpPr/>
            <p:nvPr/>
          </p:nvCxnSpPr>
          <p:spPr>
            <a:xfrm>
              <a:off x="3439808" y="3084639"/>
              <a:ext cx="0" cy="43228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5" name="Text Box 19"/>
          <p:cNvSpPr txBox="1">
            <a:spLocks noChangeArrowheads="1"/>
          </p:cNvSpPr>
          <p:nvPr/>
        </p:nvSpPr>
        <p:spPr bwMode="auto">
          <a:xfrm>
            <a:off x="3934495" y="2874139"/>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1.1.1.1/32</a:t>
            </a:r>
          </a:p>
        </p:txBody>
      </p:sp>
      <p:grpSp>
        <p:nvGrpSpPr>
          <p:cNvPr id="86" name="Group 85"/>
          <p:cNvGrpSpPr/>
          <p:nvPr/>
        </p:nvGrpSpPr>
        <p:grpSpPr>
          <a:xfrm>
            <a:off x="5870580" y="3339653"/>
            <a:ext cx="459376" cy="764187"/>
            <a:chOff x="3134093" y="3084639"/>
            <a:chExt cx="611430" cy="432284"/>
          </a:xfrm>
        </p:grpSpPr>
        <p:cxnSp>
          <p:nvCxnSpPr>
            <p:cNvPr id="87" name="直接连接符 53"/>
            <p:cNvCxnSpPr/>
            <p:nvPr/>
          </p:nvCxnSpPr>
          <p:spPr>
            <a:xfrm>
              <a:off x="3134093" y="3084639"/>
              <a:ext cx="611430"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直接连接符 53"/>
            <p:cNvCxnSpPr/>
            <p:nvPr/>
          </p:nvCxnSpPr>
          <p:spPr>
            <a:xfrm>
              <a:off x="3439808" y="3084639"/>
              <a:ext cx="0" cy="43228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9" name="Text Box 19"/>
          <p:cNvSpPr txBox="1">
            <a:spLocks noChangeArrowheads="1"/>
          </p:cNvSpPr>
          <p:nvPr/>
        </p:nvSpPr>
        <p:spPr bwMode="auto">
          <a:xfrm>
            <a:off x="5649089" y="2874139"/>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2.2.2.2/32</a:t>
            </a:r>
          </a:p>
        </p:txBody>
      </p:sp>
      <p:grpSp>
        <p:nvGrpSpPr>
          <p:cNvPr id="90" name="Group 89"/>
          <p:cNvGrpSpPr/>
          <p:nvPr/>
        </p:nvGrpSpPr>
        <p:grpSpPr>
          <a:xfrm>
            <a:off x="7588597" y="3339653"/>
            <a:ext cx="459376" cy="764187"/>
            <a:chOff x="3134093" y="3084639"/>
            <a:chExt cx="611430" cy="432284"/>
          </a:xfrm>
        </p:grpSpPr>
        <p:cxnSp>
          <p:nvCxnSpPr>
            <p:cNvPr id="91" name="直接连接符 53"/>
            <p:cNvCxnSpPr/>
            <p:nvPr/>
          </p:nvCxnSpPr>
          <p:spPr>
            <a:xfrm>
              <a:off x="3134093" y="3084639"/>
              <a:ext cx="611430" cy="0"/>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直接连接符 53"/>
            <p:cNvCxnSpPr/>
            <p:nvPr/>
          </p:nvCxnSpPr>
          <p:spPr>
            <a:xfrm>
              <a:off x="3439808" y="3084639"/>
              <a:ext cx="0" cy="432284"/>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93" name="Text Box 19"/>
          <p:cNvSpPr txBox="1">
            <a:spLocks noChangeArrowheads="1"/>
          </p:cNvSpPr>
          <p:nvPr/>
        </p:nvSpPr>
        <p:spPr bwMode="auto">
          <a:xfrm>
            <a:off x="7367106" y="2874139"/>
            <a:ext cx="9396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Loopback0</a:t>
            </a:r>
          </a:p>
          <a:p>
            <a:pPr algn="ct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3.3.3.3/32</a:t>
            </a:r>
          </a:p>
        </p:txBody>
      </p:sp>
      <p:sp>
        <p:nvSpPr>
          <p:cNvPr id="94" name="Text Box 19"/>
          <p:cNvSpPr txBox="1">
            <a:spLocks noChangeArrowheads="1"/>
          </p:cNvSpPr>
          <p:nvPr/>
        </p:nvSpPr>
        <p:spPr bwMode="auto">
          <a:xfrm>
            <a:off x="5730842" y="5270840"/>
            <a:ext cx="7761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123</a:t>
            </a:r>
          </a:p>
        </p:txBody>
      </p:sp>
      <p:sp>
        <p:nvSpPr>
          <p:cNvPr id="96" name="Text Box 19"/>
          <p:cNvSpPr txBox="1">
            <a:spLocks noChangeArrowheads="1"/>
          </p:cNvSpPr>
          <p:nvPr/>
        </p:nvSpPr>
        <p:spPr bwMode="auto">
          <a:xfrm>
            <a:off x="11124690" y="5928013"/>
            <a:ext cx="375103" cy="276999"/>
          </a:xfrm>
          <a:prstGeom prst="rect">
            <a:avLst/>
          </a:prstGeom>
          <a:noFill/>
          <a:ln>
            <a:noFill/>
          </a:ln>
          <a:effectLst/>
          <a:extLst/>
        </p:spPr>
        <p:txBody>
          <a:bodyPr wrap="square" lIns="0" rIns="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ctr" hangingPunct="1"/>
            <a:r>
              <a:rPr lang="en-US" sz="1200">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100" name="Text Box 19"/>
          <p:cNvSpPr txBox="1">
            <a:spLocks noChangeArrowheads="1"/>
          </p:cNvSpPr>
          <p:nvPr/>
        </p:nvSpPr>
        <p:spPr bwMode="auto">
          <a:xfrm>
            <a:off x="576843" y="3415287"/>
            <a:ext cx="124538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08" name="Text Box 19"/>
          <p:cNvSpPr txBox="1">
            <a:spLocks noChangeArrowheads="1"/>
          </p:cNvSpPr>
          <p:nvPr/>
        </p:nvSpPr>
        <p:spPr bwMode="auto">
          <a:xfrm>
            <a:off x="523628" y="5011153"/>
            <a:ext cx="124803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192.168.1.0/24</a:t>
            </a:r>
          </a:p>
        </p:txBody>
      </p:sp>
      <p:sp>
        <p:nvSpPr>
          <p:cNvPr id="115" name="Text Box 19"/>
          <p:cNvSpPr txBox="1">
            <a:spLocks noChangeArrowheads="1"/>
          </p:cNvSpPr>
          <p:nvPr/>
        </p:nvSpPr>
        <p:spPr bwMode="auto">
          <a:xfrm>
            <a:off x="10339694" y="3389577"/>
            <a:ext cx="127069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116" name="Text Box 19"/>
          <p:cNvSpPr txBox="1">
            <a:spLocks noChangeArrowheads="1"/>
          </p:cNvSpPr>
          <p:nvPr/>
        </p:nvSpPr>
        <p:spPr bwMode="auto">
          <a:xfrm>
            <a:off x="10355199" y="5011153"/>
            <a:ext cx="125518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oAutofit/>
          </a:bodyPr>
          <a:lstStyle>
            <a:defPPr>
              <a:defRPr lang="en-US"/>
            </a:defPPr>
            <a:lvl1pPr algn="ctr" defTabSz="784225" eaLnBrk="0" fontAlgn="base" hangingPunct="0">
              <a:spcBef>
                <a:spcPct val="50000"/>
              </a:spcBef>
              <a:defRPr sz="1200" b="1">
                <a:latin typeface="FrutigerNext LT Regular" pitchFamily="34" charset="0"/>
                <a:ea typeface="华文细黑" panose="02010600040101010101" pitchFamily="2" charset="-122"/>
              </a:defRPr>
            </a:lvl1pPr>
            <a:lvl2pPr defTabSz="784225" fontAlgn="base">
              <a:defRPr>
                <a:latin typeface="Arial" panose="020B0604020202020204" pitchFamily="34" charset="0"/>
                <a:ea typeface="宋体" panose="02010600030101010101" pitchFamily="2" charset="-122"/>
              </a:defRPr>
            </a:lvl2pPr>
            <a:lvl3pPr defTabSz="784225" fontAlgn="base">
              <a:defRPr>
                <a:latin typeface="Arial" panose="020B0604020202020204" pitchFamily="34" charset="0"/>
                <a:ea typeface="宋体" panose="02010600030101010101" pitchFamily="2" charset="-122"/>
              </a:defRPr>
            </a:lvl3pPr>
            <a:lvl4pPr defTabSz="784225" fontAlgn="base">
              <a:defRPr>
                <a:latin typeface="Arial" panose="020B0604020202020204" pitchFamily="34" charset="0"/>
                <a:ea typeface="宋体" panose="02010600030101010101" pitchFamily="2" charset="-122"/>
              </a:defRPr>
            </a:lvl4pPr>
            <a:lvl5pPr defTabSz="784225" fontAlgn="base">
              <a:defRPr>
                <a:latin typeface="Arial" panose="020B0604020202020204" pitchFamily="34" charset="0"/>
                <a:ea typeface="宋体" panose="02010600030101010101" pitchFamily="2" charset="-122"/>
              </a:defRPr>
            </a:lvl5pPr>
            <a:lvl6pPr defTabSz="784225" fontAlgn="base">
              <a:spcBef>
                <a:spcPct val="0"/>
              </a:spcBef>
              <a:spcAft>
                <a:spcPct val="0"/>
              </a:spcAft>
              <a:defRPr>
                <a:latin typeface="Arial" panose="020B0604020202020204" pitchFamily="34" charset="0"/>
                <a:ea typeface="宋体" panose="02010600030101010101" pitchFamily="2" charset="-122"/>
              </a:defRPr>
            </a:lvl6pPr>
            <a:lvl7pPr defTabSz="784225" fontAlgn="base">
              <a:spcBef>
                <a:spcPct val="0"/>
              </a:spcBef>
              <a:spcAft>
                <a:spcPct val="0"/>
              </a:spcAft>
              <a:defRPr>
                <a:latin typeface="Arial" panose="020B0604020202020204" pitchFamily="34" charset="0"/>
                <a:ea typeface="宋体" panose="02010600030101010101" pitchFamily="2" charset="-122"/>
              </a:defRPr>
            </a:lvl7pPr>
            <a:lvl8pPr defTabSz="784225" fontAlgn="base">
              <a:spcBef>
                <a:spcPct val="0"/>
              </a:spcBef>
              <a:spcAft>
                <a:spcPct val="0"/>
              </a:spcAft>
              <a:defRPr>
                <a:latin typeface="Arial" panose="020B0604020202020204" pitchFamily="34" charset="0"/>
                <a:ea typeface="宋体" panose="02010600030101010101" pitchFamily="2" charset="-122"/>
              </a:defRPr>
            </a:lvl8pPr>
            <a:lvl9pPr defTabSz="784225" fontAlgn="base">
              <a:spcBef>
                <a:spcPct val="0"/>
              </a:spcBef>
              <a:spcAft>
                <a:spcPct val="0"/>
              </a:spcAft>
              <a:defRPr>
                <a:latin typeface="Arial" panose="020B0604020202020204" pitchFamily="34" charset="0"/>
                <a:ea typeface="宋体" panose="02010600030101010101" pitchFamily="2" charset="-122"/>
              </a:defRPr>
            </a:lvl9p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192.168.2.0/24</a:t>
            </a:r>
          </a:p>
        </p:txBody>
      </p:sp>
      <p:sp>
        <p:nvSpPr>
          <p:cNvPr id="117" name="Text Box 19"/>
          <p:cNvSpPr txBox="1">
            <a:spLocks noChangeArrowheads="1"/>
          </p:cNvSpPr>
          <p:nvPr/>
        </p:nvSpPr>
        <p:spPr bwMode="auto">
          <a:xfrm>
            <a:off x="1114921" y="5308766"/>
            <a:ext cx="705845" cy="288147"/>
          </a:xfrm>
          <a:prstGeom prst="rect">
            <a:avLst/>
          </a:prstGeom>
          <a:solidFill>
            <a:schemeClr val="bg1"/>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dirty="0">
                <a:latin typeface="Huawei Sans" panose="020C0503030203020204" pitchFamily="34" charset="0"/>
                <a:ea typeface="方正兰亭黑简体" panose="02000000000000000000" pitchFamily="2" charset="-122"/>
                <a:sym typeface="Huawei Sans" panose="020C0503030203020204" pitchFamily="34" charset="0"/>
              </a:rPr>
              <a:t>AS 100</a:t>
            </a:r>
          </a:p>
        </p:txBody>
      </p:sp>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92393" y="3366440"/>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87906" y="4906757"/>
            <a:ext cx="540000" cy="442800"/>
          </a:xfrm>
          <a:prstGeom prst="rect">
            <a:avLst/>
          </a:prstGeom>
        </p:spPr>
      </p:pic>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98125" y="4074014"/>
            <a:ext cx="540000" cy="442800"/>
          </a:xfrm>
          <a:prstGeom prst="rect">
            <a:avLst/>
          </a:prstGeom>
        </p:spPr>
      </p:pic>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23696" y="4074014"/>
            <a:ext cx="540000" cy="442800"/>
          </a:xfrm>
          <a:prstGeom prst="rect">
            <a:avLst/>
          </a:prstGeom>
        </p:spPr>
      </p:pic>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37891" y="4074014"/>
            <a:ext cx="540000" cy="442800"/>
          </a:xfrm>
          <a:prstGeom prst="rect">
            <a:avLst/>
          </a:prstGeom>
        </p:spPr>
      </p:pic>
      <p:pic>
        <p:nvPicPr>
          <p:cNvPr id="118" name="图片 1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00757" y="3312553"/>
            <a:ext cx="540000" cy="442800"/>
          </a:xfrm>
          <a:prstGeom prst="rect">
            <a:avLst/>
          </a:prstGeom>
        </p:spPr>
      </p:pic>
      <p:pic>
        <p:nvPicPr>
          <p:cNvPr id="120" name="图片 1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99534" y="4917046"/>
            <a:ext cx="540000" cy="442800"/>
          </a:xfrm>
          <a:prstGeom prst="rect">
            <a:avLst/>
          </a:prstGeom>
        </p:spPr>
      </p:pic>
      <p:sp>
        <p:nvSpPr>
          <p:cNvPr id="121" name="Text Box 19"/>
          <p:cNvSpPr txBox="1">
            <a:spLocks noChangeArrowheads="1"/>
          </p:cNvSpPr>
          <p:nvPr/>
        </p:nvSpPr>
        <p:spPr bwMode="auto">
          <a:xfrm>
            <a:off x="5969036" y="4504363"/>
            <a:ext cx="2920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2" name="Text Box 19"/>
          <p:cNvSpPr txBox="1">
            <a:spLocks noChangeArrowheads="1"/>
          </p:cNvSpPr>
          <p:nvPr/>
        </p:nvSpPr>
        <p:spPr bwMode="auto">
          <a:xfrm>
            <a:off x="7554161" y="4454227"/>
            <a:ext cx="4972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b="1">
                <a:latin typeface="Huawei Sans" panose="020C0503030203020204" pitchFamily="34" charset="0"/>
                <a:ea typeface="方正兰亭黑简体" panose="02000000000000000000" pitchFamily="2" charset="-122"/>
                <a:sym typeface="Huawei Sans" panose="020C0503030203020204" pitchFamily="34" charset="0"/>
              </a:rPr>
              <a:t>PE2</a:t>
            </a:r>
          </a:p>
        </p:txBody>
      </p:sp>
      <p:sp>
        <p:nvSpPr>
          <p:cNvPr id="123" name="Text Box 19"/>
          <p:cNvSpPr txBox="1">
            <a:spLocks noChangeArrowheads="1"/>
          </p:cNvSpPr>
          <p:nvPr/>
        </p:nvSpPr>
        <p:spPr bwMode="auto">
          <a:xfrm>
            <a:off x="10401111" y="5297242"/>
            <a:ext cx="705845" cy="288147"/>
          </a:xfrm>
          <a:prstGeom prst="rect">
            <a:avLst/>
          </a:prstGeom>
          <a:solidFill>
            <a:schemeClr val="bg1"/>
          </a:solidFill>
          <a:ln>
            <a:noFill/>
          </a:ln>
          <a:effectLst/>
          <a:extLst/>
        </p:spPr>
        <p:txBody>
          <a:bodyPr wrap="square" lIns="36000" tIns="36000" rIns="36000" bIns="36000">
            <a:no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fontAlgn="ctr" hangingPunct="1"/>
            <a:r>
              <a:rPr lang="en-US" sz="1400">
                <a:latin typeface="Huawei Sans" panose="020C0503030203020204" pitchFamily="34" charset="0"/>
                <a:ea typeface="方正兰亭黑简体" panose="02000000000000000000" pitchFamily="2" charset="-122"/>
                <a:sym typeface="Huawei Sans" panose="020C0503030203020204" pitchFamily="34" charset="0"/>
              </a:rPr>
              <a:t>AS 200</a:t>
            </a:r>
          </a:p>
        </p:txBody>
      </p:sp>
    </p:spTree>
    <p:extLst>
      <p:ext uri="{BB962C8B-B14F-4D97-AF65-F5344CB8AC3E}">
        <p14:creationId xmlns:p14="http://schemas.microsoft.com/office/powerpoint/2010/main" val="4825285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4294967295"/>
          </p:nvPr>
        </p:nvSpPr>
        <p:spPr>
          <a:xfrm>
            <a:off x="469565" y="1233488"/>
            <a:ext cx="11274935" cy="4679788"/>
          </a:xfrm>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On completion of this course, you will be able to:</a:t>
            </a:r>
          </a:p>
          <a:p>
            <a:pPr lvl="1"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Describe the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latin typeface="Huawei Sans" panose="020C0503030203020204" pitchFamily="34" charset="0"/>
                <a:ea typeface="方正兰亭黑简体" panose="02000000000000000000" pitchFamily="2" charset="-122"/>
                <a:sym typeface="Huawei Sans" panose="020C0503030203020204" pitchFamily="34" charset="0"/>
              </a:rPr>
              <a:t>model.</a:t>
            </a:r>
          </a:p>
          <a:p>
            <a:pPr lvl="1"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Understand basic concepts of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a:p>
            <a:pPr lvl="1"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Describe the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latin typeface="Huawei Sans" panose="020C0503030203020204" pitchFamily="34" charset="0"/>
                <a:ea typeface="方正兰亭黑简体" panose="02000000000000000000" pitchFamily="2" charset="-122"/>
                <a:sym typeface="Huawei Sans" panose="020C0503030203020204" pitchFamily="34" charset="0"/>
              </a:rPr>
              <a:t>route transmission and label distribution process.</a:t>
            </a:r>
          </a:p>
          <a:p>
            <a:pPr lvl="1"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Describe the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latin typeface="Huawei Sans" panose="020C0503030203020204" pitchFamily="34" charset="0"/>
                <a:ea typeface="方正兰亭黑简体" panose="02000000000000000000" pitchFamily="2" charset="-122"/>
                <a:sym typeface="Huawei Sans" panose="020C0503030203020204" pitchFamily="34" charset="0"/>
              </a:rPr>
              <a:t>data forwarding process.</a:t>
            </a:r>
          </a:p>
          <a:p>
            <a:pPr lvl="1"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Perform basic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latin typeface="Huawei Sans" panose="020C0503030203020204" pitchFamily="34" charset="0"/>
                <a:ea typeface="方正兰亭黑简体" panose="02000000000000000000" pitchFamily="2" charset="-122"/>
                <a:sym typeface="Huawei Sans" panose="020C0503030203020204" pitchFamily="34" charset="0"/>
              </a:rPr>
              <a:t>configurations.</a:t>
            </a:r>
          </a:p>
        </p:txBody>
      </p:sp>
    </p:spTree>
    <p:extLst>
      <p:ext uri="{BB962C8B-B14F-4D97-AF65-F5344CB8AC3E}">
        <p14:creationId xmlns:p14="http://schemas.microsoft.com/office/powerpoint/2010/main" val="5853206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latin typeface="Huawei Sans" panose="020C0503030203020204" pitchFamily="34" charset="0"/>
                <a:ea typeface="方正兰亭黑简体" panose="02000000000000000000" pitchFamily="2" charset="-122"/>
                <a:sym typeface="Huawei Sans" panose="020C0503030203020204" pitchFamily="34" charset="0"/>
              </a:rPr>
              <a:t>Configuration Example — Configuration Roadmap</a:t>
            </a:r>
          </a:p>
        </p:txBody>
      </p:sp>
      <p:sp>
        <p:nvSpPr>
          <p:cNvPr id="3" name="文本占位符 2"/>
          <p:cNvSpPr>
            <a:spLocks noGrp="1"/>
          </p:cNvSpPr>
          <p:nvPr>
            <p:ph type="body" sz="quarter" idx="4294967295"/>
          </p:nvPr>
        </p:nvSpPr>
        <p:spPr>
          <a:xfrm>
            <a:off x="469901" y="1233488"/>
            <a:ext cx="11276012" cy="4679950"/>
          </a:xfrm>
        </p:spPr>
        <p:txBody>
          <a:bodyPr wrap="square">
            <a:noAutofit/>
          </a:bodyPr>
          <a:lstStyle/>
          <a:p>
            <a:pPr marL="342900" indent="-342900" fontAlgn="ctr">
              <a:buFont typeface="+mj-lt"/>
              <a:buAutoNum type="arabicPeriod"/>
            </a:pPr>
            <a:r>
              <a:rPr lang="en-US" sz="1800" dirty="0">
                <a:latin typeface="Huawei Sans" panose="020C0503030203020204" pitchFamily="34" charset="0"/>
              </a:rPr>
              <a:t>Configure the </a:t>
            </a:r>
            <a:r>
              <a:rPr lang="en-US" sz="1800" dirty="0" smtClean="0">
                <a:latin typeface="Huawei Sans" panose="020C0503030203020204" pitchFamily="34" charset="0"/>
              </a:rPr>
              <a:t>MPLS VPN </a:t>
            </a:r>
            <a:r>
              <a:rPr lang="en-US" sz="1800" dirty="0">
                <a:latin typeface="Huawei Sans" panose="020C0503030203020204" pitchFamily="34" charset="0"/>
              </a:rPr>
              <a:t>backbone network.</a:t>
            </a:r>
          </a:p>
          <a:p>
            <a:pPr marL="403039" lvl="1" indent="0" fontAlgn="ctr">
              <a:buNone/>
            </a:pPr>
            <a:r>
              <a:rPr lang="en-US" sz="1600" dirty="0">
                <a:latin typeface="Huawei Sans" panose="020C0503030203020204" pitchFamily="34" charset="0"/>
              </a:rPr>
              <a:t>1.1 Configure an IGP to implement IP connectivity on the backbone network.</a:t>
            </a:r>
          </a:p>
          <a:p>
            <a:pPr marL="403039" lvl="1" indent="0" fontAlgn="ctr">
              <a:buNone/>
            </a:pPr>
            <a:r>
              <a:rPr lang="en-US" sz="1600" dirty="0">
                <a:latin typeface="Huawei Sans" panose="020C0503030203020204" pitchFamily="34" charset="0"/>
              </a:rPr>
              <a:t>1.2 Configure MPLS and MPLS LDP to establish MPLS LSPs for transmitting VPN data through the public network.</a:t>
            </a:r>
          </a:p>
          <a:p>
            <a:pPr marL="403039" lvl="1" indent="0" fontAlgn="ctr">
              <a:buNone/>
            </a:pPr>
            <a:r>
              <a:rPr lang="en-US" sz="1600" dirty="0">
                <a:latin typeface="Huawei Sans" panose="020C0503030203020204" pitchFamily="34" charset="0"/>
              </a:rPr>
              <a:t>1.3 Configure MP-BGP to establish MP-BGP peer relationships for transmitting VPNv4 routes.</a:t>
            </a:r>
          </a:p>
          <a:p>
            <a:pPr marL="342900" indent="-342900" fontAlgn="ctr">
              <a:buFont typeface="+mj-lt"/>
              <a:buAutoNum type="arabicPeriod"/>
            </a:pPr>
            <a:r>
              <a:rPr lang="en-US" sz="1800" dirty="0">
                <a:latin typeface="Huawei Sans" panose="020C0503030203020204" pitchFamily="34" charset="0"/>
              </a:rPr>
              <a:t>Configure VPN user access.</a:t>
            </a:r>
          </a:p>
          <a:p>
            <a:pPr marL="403039" lvl="1" indent="0" fontAlgn="ctr">
              <a:buNone/>
            </a:pPr>
            <a:r>
              <a:rPr lang="en-US" sz="1600" dirty="0">
                <a:latin typeface="Huawei Sans" panose="020C0503030203020204" pitchFamily="34" charset="0"/>
              </a:rPr>
              <a:t>2.1 Create VPN instances and set parameters (RTs and RDs).</a:t>
            </a:r>
          </a:p>
          <a:p>
            <a:pPr marL="403039" lvl="1" indent="0" fontAlgn="ctr">
              <a:buNone/>
            </a:pPr>
            <a:r>
              <a:rPr lang="en-US" sz="1600" dirty="0">
                <a:latin typeface="Huawei Sans" panose="020C0503030203020204" pitchFamily="34" charset="0"/>
              </a:rPr>
              <a:t>2.2 Bind the interfaces to the VPN instances.</a:t>
            </a:r>
          </a:p>
          <a:p>
            <a:pPr marL="403039" lvl="1" indent="0" fontAlgn="ctr">
              <a:buNone/>
            </a:pPr>
            <a:r>
              <a:rPr lang="en-US" sz="1600" dirty="0" smtClean="0">
                <a:latin typeface="Huawei Sans" panose="020C0503030203020204" pitchFamily="34" charset="0"/>
              </a:rPr>
              <a:t>2.3 </a:t>
            </a:r>
            <a:r>
              <a:rPr lang="en-US" sz="1600" dirty="0">
                <a:latin typeface="Huawei Sans" panose="020C0503030203020204" pitchFamily="34" charset="0"/>
              </a:rPr>
              <a:t>Configure route exchange between the PEs and their connected CEs.</a:t>
            </a:r>
          </a:p>
          <a:p>
            <a:pPr fontAlgn="ctr"/>
            <a:endParaRPr lang="en-US" altLang="zh-CN" sz="1800" dirty="0" smtClean="0">
              <a:latin typeface="Huawei Sans" panose="020C0503030203020204" pitchFamily="34" charset="0"/>
            </a:endParaRPr>
          </a:p>
          <a:p>
            <a:pPr lvl="1" fontAlgn="ct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37359174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pPr fontAlgn="ctr"/>
            <a:r>
              <a:rPr lang="en-US" sz="2000" dirty="0">
                <a:latin typeface="Huawei Sans" panose="020C0503030203020204" pitchFamily="34" charset="0"/>
              </a:rPr>
              <a:t>The MPLS backbone network uses single-area OSPF to implement route interworking. MPLS LDP is enabled on all interconnection interfaces of PEs and Ps.</a:t>
            </a:r>
          </a:p>
          <a:p>
            <a:pPr fontAlgn="ctr"/>
            <a:r>
              <a:rPr lang="en-US" sz="2000" dirty="0">
                <a:latin typeface="Huawei Sans" panose="020C0503030203020204" pitchFamily="34" charset="0"/>
              </a:rPr>
              <a:t>The following table lists the VPN-related configurations on the PEs.</a:t>
            </a: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MPLS VPN </a:t>
            </a:r>
            <a:r>
              <a:rPr lang="en-US" dirty="0">
                <a:latin typeface="Huawei Sans" panose="020C0503030203020204" pitchFamily="34" charset="0"/>
              </a:rPr>
              <a:t>Configuration Example — Data Planning</a:t>
            </a:r>
          </a:p>
        </p:txBody>
      </p:sp>
      <p:graphicFrame>
        <p:nvGraphicFramePr>
          <p:cNvPr id="4" name="表格 3"/>
          <p:cNvGraphicFramePr>
            <a:graphicFrameLocks noGrp="1"/>
          </p:cNvGraphicFramePr>
          <p:nvPr>
            <p:extLst>
              <p:ext uri="{D42A27DB-BD31-4B8C-83A1-F6EECF244321}">
                <p14:modId xmlns:p14="http://schemas.microsoft.com/office/powerpoint/2010/main" val="733391601"/>
              </p:ext>
            </p:extLst>
          </p:nvPr>
        </p:nvGraphicFramePr>
        <p:xfrm>
          <a:off x="2313368" y="3018276"/>
          <a:ext cx="7140541" cy="2643816"/>
        </p:xfrm>
        <a:graphic>
          <a:graphicData uri="http://schemas.openxmlformats.org/drawingml/2006/table">
            <a:tbl>
              <a:tblPr/>
              <a:tblGrid>
                <a:gridCol w="1236649"/>
                <a:gridCol w="1475973">
                  <a:extLst>
                    <a:ext uri="{9D8B030D-6E8A-4147-A177-3AD203B41FA5}">
                      <a16:colId xmlns:a16="http://schemas.microsoft.com/office/drawing/2014/main" xmlns="" val="20001"/>
                    </a:ext>
                  </a:extLst>
                </a:gridCol>
                <a:gridCol w="1475973"/>
                <a:gridCol w="1475973"/>
                <a:gridCol w="1475973"/>
              </a:tblGrid>
              <a:tr h="158502">
                <a:tc rowSpan="2">
                  <a:txBody>
                    <a:bodyPr/>
                    <a:lstStyle/>
                    <a:p>
                      <a:pPr algn="ctr" fontAlgn="ctr">
                        <a:lnSpc>
                          <a:spcPct val="100000"/>
                        </a:lnSpc>
                      </a:pPr>
                      <a:r>
                        <a:rPr lang="en-US"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Item</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gridSpan="4">
                  <a:txBody>
                    <a:bodyPr/>
                    <a:lstStyle/>
                    <a:p>
                      <a:pPr algn="ctr" fontAlgn="ctr">
                        <a:lnSpc>
                          <a:spcPct val="100000"/>
                        </a:lnSpc>
                      </a:pPr>
                      <a:r>
                        <a:rPr lang="en-US" sz="16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177183">
                <a:tc vMerge="1">
                  <a:txBody>
                    <a:bodyPr/>
                    <a:lstStyle/>
                    <a:p>
                      <a:endParaRPr lang="zh-CN" altLang="en-US"/>
                    </a:p>
                  </a:txBody>
                  <a:tcPr/>
                </a:tc>
                <a:tc gridSpan="2">
                  <a:txBody>
                    <a:bodyPr/>
                    <a:lstStyle/>
                    <a:p>
                      <a:pPr algn="ctr" fontAlgn="ctr">
                        <a:lnSpc>
                          <a:spcPct val="100000"/>
                        </a:lnSpc>
                      </a:pPr>
                      <a:r>
                        <a:rPr lang="en-US" sz="16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a:p>
                  </a:txBody>
                  <a:tcPr/>
                </a:tc>
                <a:tc gridSpan="2">
                  <a:txBody>
                    <a:bodyPr/>
                    <a:lstStyle/>
                    <a:p>
                      <a:pPr algn="ctr" fontAlgn="ctr">
                        <a:lnSpc>
                          <a:spcPct val="100000"/>
                        </a:lnSpc>
                      </a:pPr>
                      <a:r>
                        <a:rPr lang="en-US" sz="16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PE2</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hMerge="1">
                  <a:txBody>
                    <a:bodyPr/>
                    <a:lstStyle/>
                    <a:p>
                      <a:endParaRPr lang="zh-CN" altLang="en-US"/>
                    </a:p>
                  </a:txBody>
                  <a:tcPr/>
                </a:tc>
              </a:tr>
              <a:tr h="333398">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VPN name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baseline="0">
                          <a:latin typeface="Huawei Sans" panose="020C0503030203020204" pitchFamily="34" charset="0"/>
                          <a:ea typeface="方正兰亭黑简体" panose="02000000000000000000" pitchFamily="2" charset="-122"/>
                          <a:sym typeface="Huawei Sans" panose="020C0503030203020204" pitchFamily="34" charset="0"/>
                        </a:rPr>
                        <a:t>VPNX</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baseline="0">
                          <a:latin typeface="Huawei Sans" panose="020C0503030203020204" pitchFamily="34" charset="0"/>
                          <a:ea typeface="方正兰亭黑简体" panose="02000000000000000000" pitchFamily="2" charset="-122"/>
                          <a:sym typeface="Huawei Sans" panose="020C0503030203020204" pitchFamily="34" charset="0"/>
                        </a:rPr>
                        <a:t>VPNY</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baseline="0">
                          <a:latin typeface="Huawei Sans" panose="020C0503030203020204" pitchFamily="34" charset="0"/>
                          <a:ea typeface="方正兰亭黑简体" panose="02000000000000000000" pitchFamily="2" charset="-122"/>
                          <a:sym typeface="Huawei Sans" panose="020C0503030203020204" pitchFamily="34" charset="0"/>
                        </a:rPr>
                        <a:t>VPNX</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baseline="0">
                          <a:latin typeface="Huawei Sans" panose="020C0503030203020204" pitchFamily="34" charset="0"/>
                          <a:ea typeface="方正兰亭黑简体" panose="02000000000000000000" pitchFamily="2" charset="-122"/>
                          <a:sym typeface="Huawei Sans" panose="020C0503030203020204" pitchFamily="34" charset="0"/>
                        </a:rPr>
                        <a:t>VPNY</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333398">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RD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100:1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100:1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333398">
                <a:tc>
                  <a:txBody>
                    <a:bodyPr/>
                    <a:lstStyle/>
                    <a:p>
                      <a:pPr algn="ctr" fontAlgn="ctr"/>
                      <a:r>
                        <a:rPr lang="en-US" sz="1400">
                          <a:latin typeface="Huawei Sans" panose="020C0503030203020204" pitchFamily="34" charset="0"/>
                        </a:rPr>
                        <a:t>IRT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100:321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200:234</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100:123</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200:432</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33398">
                <a:tc>
                  <a:txBody>
                    <a:bodyPr/>
                    <a:lstStyle/>
                    <a:p>
                      <a:pPr algn="ctr" fontAlgn="ctr"/>
                      <a:r>
                        <a:rPr lang="en-US" sz="1400">
                          <a:latin typeface="Huawei Sans" panose="020C0503030203020204" pitchFamily="34" charset="0"/>
                        </a:rPr>
                        <a:t>ERT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100:123</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200:432</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100:321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200:234</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333398">
                <a:tc>
                  <a:txBody>
                    <a:bodyPr/>
                    <a:lstStyle/>
                    <a:p>
                      <a:pPr algn="ctr" fontAlgn="ctr"/>
                      <a:r>
                        <a:rPr lang="en-US" sz="1400">
                          <a:latin typeface="Huawei Sans" panose="020C0503030203020204" pitchFamily="34" charset="0"/>
                        </a:rPr>
                        <a:t>Interface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GE0/0/1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GE0/0/2</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GE0/0/1</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400">
                          <a:latin typeface="Huawei Sans" panose="020C0503030203020204" pitchFamily="34" charset="0"/>
                          <a:ea typeface="方正兰亭黑简体" panose="02000000000000000000" pitchFamily="2" charset="-122"/>
                          <a:sym typeface="Huawei Sans" panose="020C0503030203020204" pitchFamily="34" charset="0"/>
                        </a:rPr>
                        <a:t>GE0/0/2</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45146">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MP-BGP</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gridSpan="2">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Source interface: Loopback0</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c gridSpan="2">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Source interface: Loopback0</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5344601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sz="3200" dirty="0" smtClean="0">
                <a:latin typeface="Huawei Sans" panose="020C0503030203020204" pitchFamily="34" charset="0"/>
              </a:rPr>
              <a:t>MPLS VPN </a:t>
            </a:r>
            <a:r>
              <a:rPr lang="en-US" sz="3200" dirty="0">
                <a:latin typeface="Huawei Sans" panose="020C0503030203020204" pitchFamily="34" charset="0"/>
              </a:rPr>
              <a:t>Backbone Network Configuration (1)</a:t>
            </a:r>
          </a:p>
        </p:txBody>
      </p:sp>
      <p:sp>
        <p:nvSpPr>
          <p:cNvPr id="4" name="矩形 3"/>
          <p:cNvSpPr/>
          <p:nvPr/>
        </p:nvSpPr>
        <p:spPr>
          <a:xfrm>
            <a:off x="446087" y="1249537"/>
            <a:ext cx="11299825" cy="1200329"/>
          </a:xfrm>
          <a:prstGeom prst="rect">
            <a:avLst/>
          </a:prstGeom>
        </p:spPr>
        <p:txBody>
          <a:bodyPr wrap="square">
            <a:noAutofit/>
          </a:bodyPr>
          <a:lstStyle/>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1.1 Configure OSPF on the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backbone network to enable route connectivity within the backbone network.</a:t>
            </a:r>
          </a:p>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The OSPF configuration on PE1 is used as an example.</a:t>
            </a:r>
          </a:p>
        </p:txBody>
      </p:sp>
      <p:sp>
        <p:nvSpPr>
          <p:cNvPr id="5" name="矩形 30"/>
          <p:cNvSpPr/>
          <p:nvPr/>
        </p:nvSpPr>
        <p:spPr>
          <a:xfrm>
            <a:off x="823623" y="2167694"/>
            <a:ext cx="10149177" cy="1323439"/>
          </a:xfrm>
          <a:prstGeom prst="rect">
            <a:avLst/>
          </a:prstGeom>
          <a:solidFill>
            <a:srgbClr val="F4FBFE"/>
          </a:solidFill>
          <a:ln>
            <a:solidFill>
              <a:srgbClr val="99DFF9"/>
            </a:solidFill>
          </a:ln>
        </p:spPr>
        <p:txBody>
          <a:bodyPr wrap="square" rtlCol="0">
            <a:noAutofit/>
          </a:bodyPr>
          <a:lstStyle/>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 100 router-id 1.1.1.1</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[PE1-ospf-100]area 0</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[PE1-ospf-100-area-0.0.0.0]network 10.0.12.1 0.0.0.0</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[PE1-ospf-100-area-0.0.0.0]network 1.1.1.1 0.0.0.0</a:t>
            </a:r>
          </a:p>
        </p:txBody>
      </p:sp>
      <p:sp>
        <p:nvSpPr>
          <p:cNvPr id="13" name="矩形 12"/>
          <p:cNvSpPr/>
          <p:nvPr/>
        </p:nvSpPr>
        <p:spPr>
          <a:xfrm>
            <a:off x="446088" y="3449113"/>
            <a:ext cx="11299825"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1.2 Configure MPLS and LDP on PE1, P, and PE2. The configuration on PE1 is used as an example.</a:t>
            </a:r>
          </a:p>
        </p:txBody>
      </p:sp>
      <p:sp>
        <p:nvSpPr>
          <p:cNvPr id="14" name="矩形 30"/>
          <p:cNvSpPr/>
          <p:nvPr/>
        </p:nvSpPr>
        <p:spPr>
          <a:xfrm>
            <a:off x="823624" y="3998202"/>
            <a:ext cx="10149177" cy="2246769"/>
          </a:xfrm>
          <a:prstGeom prst="rect">
            <a:avLst/>
          </a:prstGeom>
          <a:solidFill>
            <a:srgbClr val="F4FBFE"/>
          </a:solidFill>
          <a:ln>
            <a:solidFill>
              <a:srgbClr val="99DFF9"/>
            </a:solidFill>
          </a:ln>
        </p:spPr>
        <p:txBody>
          <a:bodyPr wrap="square" rtlCol="0">
            <a:noAutofit/>
          </a:bodyPr>
          <a:lstStyle/>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lsr</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-id 1.1.1.1</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starting, please wait... OK!</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[PE1-mpls]</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ldp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[PE1-mpls-ldp]Interface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ldp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072559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sz="3200" dirty="0" smtClean="0">
                <a:latin typeface="Huawei Sans" panose="020C0503030203020204" pitchFamily="34" charset="0"/>
              </a:rPr>
              <a:t>MPLS VPN </a:t>
            </a:r>
            <a:r>
              <a:rPr lang="en-US" sz="3200" dirty="0">
                <a:latin typeface="Huawei Sans" panose="020C0503030203020204" pitchFamily="34" charset="0"/>
              </a:rPr>
              <a:t>Backbone Network Configuration (2)</a:t>
            </a:r>
          </a:p>
        </p:txBody>
      </p:sp>
      <p:sp>
        <p:nvSpPr>
          <p:cNvPr id="4" name="矩形 3"/>
          <p:cNvSpPr/>
          <p:nvPr/>
        </p:nvSpPr>
        <p:spPr>
          <a:xfrm>
            <a:off x="446087" y="1249537"/>
            <a:ext cx="11299825" cy="461665"/>
          </a:xfrm>
          <a:prstGeom prst="rect">
            <a:avLst/>
          </a:prstGeom>
        </p:spPr>
        <p:txBody>
          <a:bodyPr wrap="square">
            <a:noAutofit/>
          </a:bodyPr>
          <a:lstStyle/>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1.3 Establish an MP-BGP peer relationship between PE1 and PE2. The configuration on PE1 is used as an example.</a:t>
            </a:r>
          </a:p>
        </p:txBody>
      </p:sp>
      <p:sp>
        <p:nvSpPr>
          <p:cNvPr id="8" name="矩形 30"/>
          <p:cNvSpPr/>
          <p:nvPr/>
        </p:nvSpPr>
        <p:spPr>
          <a:xfrm>
            <a:off x="823622" y="1899121"/>
            <a:ext cx="10149177" cy="2246769"/>
          </a:xfrm>
          <a:prstGeom prst="rect">
            <a:avLst/>
          </a:prstGeom>
          <a:solidFill>
            <a:srgbClr val="F4FBFE"/>
          </a:solidFill>
          <a:ln>
            <a:solidFill>
              <a:srgbClr val="99DFF9"/>
            </a:solidFill>
          </a:ln>
        </p:spPr>
        <p:txBody>
          <a:bodyPr wrap="square" rtlCol="0">
            <a:noAutofit/>
          </a:bodyPr>
          <a:lstStyle/>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123</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[PE1-bgp]router-id 1.1.1.1</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[PE1-bgp]peer 3.3.3.3 as-number 123</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[PE1-bgp]peer 3.3.3.3 connect-interface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LoopBack</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Enter the BGP-VPNv4 address family view and enable the VPNv4 address family for peer 3.3.3.3.</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[PE1-bgp]ipv4-family vpnv4 unicast </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[PE1-bgp-af-vpnv4]peer 3.3.3.3 enable</a:t>
            </a:r>
          </a:p>
        </p:txBody>
      </p:sp>
    </p:spTree>
    <p:extLst>
      <p:ext uri="{BB962C8B-B14F-4D97-AF65-F5344CB8AC3E}">
        <p14:creationId xmlns:p14="http://schemas.microsoft.com/office/powerpoint/2010/main" val="37372984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sz="3500" dirty="0" smtClean="0">
                <a:latin typeface="Huawei Sans" panose="020C0503030203020204" pitchFamily="34" charset="0"/>
              </a:rPr>
              <a:t>MPLS VPN </a:t>
            </a:r>
            <a:r>
              <a:rPr lang="en-US" sz="3500" dirty="0">
                <a:latin typeface="Huawei Sans" panose="020C0503030203020204" pitchFamily="34" charset="0"/>
              </a:rPr>
              <a:t>Backbone Network Configuration — Configuration Verification</a:t>
            </a:r>
          </a:p>
        </p:txBody>
      </p:sp>
      <p:sp>
        <p:nvSpPr>
          <p:cNvPr id="4" name="矩形 3"/>
          <p:cNvSpPr/>
          <p:nvPr/>
        </p:nvSpPr>
        <p:spPr>
          <a:xfrm>
            <a:off x="446087" y="1249537"/>
            <a:ext cx="11299825"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Check whether LDP LSPs are established.</a:t>
            </a:r>
          </a:p>
        </p:txBody>
      </p:sp>
      <p:sp>
        <p:nvSpPr>
          <p:cNvPr id="6" name="矩形 30"/>
          <p:cNvSpPr>
            <a:spLocks/>
          </p:cNvSpPr>
          <p:nvPr/>
        </p:nvSpPr>
        <p:spPr>
          <a:xfrm>
            <a:off x="648954" y="1751127"/>
            <a:ext cx="5022381" cy="1528624"/>
          </a:xfrm>
          <a:prstGeom prst="rect">
            <a:avLst/>
          </a:prstGeom>
          <a:solidFill>
            <a:srgbClr val="F4FBFE"/>
          </a:solidFill>
          <a:ln>
            <a:solidFill>
              <a:srgbClr val="99DFF9"/>
            </a:solidFill>
          </a:ln>
        </p:spPr>
        <p:txBody>
          <a:bodyPr wrap="square" rtlCol="0">
            <a:noAutofit/>
          </a:bodyPr>
          <a:lstStyle/>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[PE1]display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algn="ct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 Information: LDP LSP</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FEC         	In/Out Label		In/Out IF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Vrf</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Name   </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3.3.3.3/32  	NULL/1025     	-/GE0/0/0           </a:t>
            </a:r>
          </a:p>
          <a:p>
            <a:pPr fontAlgn="ctr">
              <a:lnSpc>
                <a:spcPts val="1600"/>
              </a:lnSpc>
            </a:pPr>
            <a:r>
              <a:rPr lang="en-US" sz="1200" dirty="0">
                <a:latin typeface="Huawei Sans" panose="020C0503030203020204" pitchFamily="34" charset="0"/>
              </a:rPr>
              <a:t>1.1.1.1/32  	3/NULL        		-/- </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7" name="矩形 30"/>
          <p:cNvSpPr>
            <a:spLocks/>
          </p:cNvSpPr>
          <p:nvPr/>
        </p:nvSpPr>
        <p:spPr>
          <a:xfrm>
            <a:off x="6508057" y="1751127"/>
            <a:ext cx="5022381" cy="1528624"/>
          </a:xfrm>
          <a:prstGeom prst="rect">
            <a:avLst/>
          </a:prstGeom>
          <a:solidFill>
            <a:srgbClr val="F4FBFE"/>
          </a:solidFill>
          <a:ln>
            <a:solidFill>
              <a:srgbClr val="99DFF9"/>
            </a:solidFill>
          </a:ln>
        </p:spPr>
        <p:txBody>
          <a:bodyPr wrap="square" rtlCol="0">
            <a:noAutofit/>
          </a:bodyPr>
          <a:lstStyle/>
          <a:p>
            <a:pPr fontAlgn="ctr">
              <a:lnSpc>
                <a:spcPts val="1600"/>
              </a:lnSpc>
            </a:pPr>
            <a:r>
              <a:rPr lang="en-US" sz="12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[PE2]display mpls lsp </a:t>
            </a:r>
          </a:p>
          <a:p>
            <a:pPr fontAlgn="ctr">
              <a:lnSpc>
                <a:spcPts val="1600"/>
              </a:lnSpc>
            </a:pPr>
            <a:r>
              <a:rPr lang="en-US" sz="12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a:t>
            </a:r>
          </a:p>
          <a:p>
            <a:pPr algn="ctr" fontAlgn="ctr">
              <a:lnSpc>
                <a:spcPts val="1600"/>
              </a:lnSpc>
            </a:pPr>
            <a:r>
              <a:rPr lang="en-US" sz="12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LSP Information: LDP LSP</a:t>
            </a:r>
          </a:p>
          <a:p>
            <a:pPr fontAlgn="ctr">
              <a:lnSpc>
                <a:spcPts val="1600"/>
              </a:lnSpc>
            </a:pPr>
            <a:r>
              <a:rPr lang="en-US" sz="12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a:t>
            </a:r>
          </a:p>
          <a:p>
            <a:pPr fontAlgn="ctr">
              <a:lnSpc>
                <a:spcPts val="1600"/>
              </a:lnSpc>
            </a:pPr>
            <a:r>
              <a:rPr lang="en-US" sz="12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FEC  	In/Out Label  	In/Out IF	Vrf Name       </a:t>
            </a:r>
          </a:p>
          <a:p>
            <a:pPr fontAlgn="ctr">
              <a:lnSpc>
                <a:spcPts val="1600"/>
              </a:lnSpc>
            </a:pPr>
            <a:r>
              <a:rPr lang="en-US" sz="12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3.3.3.3/32   	3/NULL        		-/-                                           </a:t>
            </a:r>
          </a:p>
          <a:p>
            <a:pPr fontAlgn="ctr">
              <a:lnSpc>
                <a:spcPts val="1600"/>
              </a:lnSpc>
            </a:pPr>
            <a:r>
              <a:rPr lang="en-US" sz="12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1.1.1.1/32   	NULL/1024     	-/GE0/0/0                                     </a:t>
            </a:r>
          </a:p>
        </p:txBody>
      </p:sp>
      <p:sp>
        <p:nvSpPr>
          <p:cNvPr id="8" name="矩形 7"/>
          <p:cNvSpPr/>
          <p:nvPr/>
        </p:nvSpPr>
        <p:spPr>
          <a:xfrm>
            <a:off x="383013" y="3596497"/>
            <a:ext cx="11299825"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Check the MP-BGP peer status. The following example uses the command output on PE1.</a:t>
            </a:r>
          </a:p>
        </p:txBody>
      </p:sp>
      <p:sp>
        <p:nvSpPr>
          <p:cNvPr id="9" name="矩形 30"/>
          <p:cNvSpPr>
            <a:spLocks/>
          </p:cNvSpPr>
          <p:nvPr/>
        </p:nvSpPr>
        <p:spPr>
          <a:xfrm>
            <a:off x="639810" y="4138611"/>
            <a:ext cx="9063729" cy="2052870"/>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[PE1]display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bgp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vpnv4 all peer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BGP local router ID : 1.1.1.1</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Local AS number : 123</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Total number of peers : 1		  Peers in established state : 1</a:t>
            </a:r>
          </a:p>
          <a:p>
            <a:pPr fontAlgn="ctr">
              <a:lnSpc>
                <a:spcPct val="130000"/>
              </a:lnSpc>
            </a:pPr>
            <a:endParaRPr lang="zh-CN" alt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Peer	V	AS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MsgRcvd</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MsgSent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OutQ</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Up/Down 	State Pre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fRcv</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3.3.3.3 	4	123   16            18           0 	00:14:20 	Established 	0</a:t>
            </a:r>
          </a:p>
        </p:txBody>
      </p:sp>
    </p:spTree>
    <p:extLst>
      <p:ext uri="{BB962C8B-B14F-4D97-AF65-F5344CB8AC3E}">
        <p14:creationId xmlns:p14="http://schemas.microsoft.com/office/powerpoint/2010/main" val="17245079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dirty="0">
                <a:latin typeface="Huawei Sans" panose="020C0503030203020204" pitchFamily="34" charset="0"/>
              </a:rPr>
              <a:t>VPN User Access Configuration (1)</a:t>
            </a:r>
          </a:p>
        </p:txBody>
      </p:sp>
      <p:sp>
        <p:nvSpPr>
          <p:cNvPr id="12" name="矩形 30"/>
          <p:cNvSpPr/>
          <p:nvPr/>
        </p:nvSpPr>
        <p:spPr>
          <a:xfrm>
            <a:off x="726802" y="1713441"/>
            <a:ext cx="10149177" cy="4549964"/>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-instance VPNX</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[PE1-vpn-instance-VPNX]route-distinguisher 100:1</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[PE1-vpn-instance-VPNX-af-ipv4]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-target 100:321 import-</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extcommunity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IVT Assignment result: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Info: VPN-Target assignment is successful.</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[PE1-vpn-instance-VPNX-af-ipv4] 100:123 export-</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extcommunity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EVT Assignment result: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Info: VPN-Target assignment is successful.</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[PE1-vpn-instance-VPNX-af-ipv4] quit</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[PE1-vpn-instance-VPNX]quit</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-instance VPNY</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[PE1-vpn-instance-VPNY]route-distinguisher 200:1</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[PE1-vpn-instance-VPNY-af-ipv4]</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-target 200:234 import-</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extcommunity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[PE1-vpn-instance-VPNY-af-ipv4]</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-target 200:432 export-</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extcommunity</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[PE1-vpn-instance-VPNY-af-ipv4]quit</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[PE1-vpn-instance-VPNY]quit</a:t>
            </a:r>
          </a:p>
        </p:txBody>
      </p:sp>
      <p:sp>
        <p:nvSpPr>
          <p:cNvPr id="11" name="矩形 10"/>
          <p:cNvSpPr/>
          <p:nvPr/>
        </p:nvSpPr>
        <p:spPr>
          <a:xfrm>
            <a:off x="446088" y="1233488"/>
            <a:ext cx="11299825" cy="461665"/>
          </a:xfrm>
          <a:prstGeom prst="rect">
            <a:avLst/>
          </a:prstGeom>
        </p:spPr>
        <p:txBody>
          <a:bodyPr wrap="square">
            <a:noAutofit/>
          </a:bodyPr>
          <a:lstStyle/>
          <a:p>
            <a:pPr fontAlgn="ctr">
              <a:lnSpc>
                <a:spcPct val="150000"/>
              </a:lnSpc>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2.1 Create VPN instances and set RDs and RTs as planned. The following uses PE1 as an example.</a:t>
            </a:r>
          </a:p>
        </p:txBody>
      </p:sp>
    </p:spTree>
    <p:extLst>
      <p:ext uri="{BB962C8B-B14F-4D97-AF65-F5344CB8AC3E}">
        <p14:creationId xmlns:p14="http://schemas.microsoft.com/office/powerpoint/2010/main" val="32078531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VPN User Access Configuration (2)</a:t>
            </a:r>
          </a:p>
        </p:txBody>
      </p:sp>
      <p:sp>
        <p:nvSpPr>
          <p:cNvPr id="4" name="矩形 3"/>
          <p:cNvSpPr/>
          <p:nvPr/>
        </p:nvSpPr>
        <p:spPr>
          <a:xfrm>
            <a:off x="446087" y="1249537"/>
            <a:ext cx="11299825"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2.2 Bind the interfaces to the VPN instances.</a:t>
            </a:r>
          </a:p>
        </p:txBody>
      </p:sp>
      <p:sp>
        <p:nvSpPr>
          <p:cNvPr id="8" name="矩形 30"/>
          <p:cNvSpPr/>
          <p:nvPr/>
        </p:nvSpPr>
        <p:spPr>
          <a:xfrm>
            <a:off x="726802" y="1793498"/>
            <a:ext cx="10149177" cy="2869503"/>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0/0/1</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binding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VPNX</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All IPv4 related configurations on this interface are removed!</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All IPv6 related configurations on this interface are removed!</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192.168.100.2 24</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[PE1-GigabitEthernet0/0/1]interface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0/0/2</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[PE1-GigabitEthernet0/0/2]</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binding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VPNY</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All IPv4 related configurations on this interface are removed!</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 All IPv6 related configurations on this interface are removed!</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[PE1-GigabitEthernet0/0/2]</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192.168.100.2 24</a:t>
            </a:r>
          </a:p>
        </p:txBody>
      </p:sp>
    </p:spTree>
    <p:extLst>
      <p:ext uri="{BB962C8B-B14F-4D97-AF65-F5344CB8AC3E}">
        <p14:creationId xmlns:p14="http://schemas.microsoft.com/office/powerpoint/2010/main" val="35148634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VPN User Access Configuration (3)</a:t>
            </a:r>
          </a:p>
        </p:txBody>
      </p:sp>
      <p:sp>
        <p:nvSpPr>
          <p:cNvPr id="3" name="矩形 30"/>
          <p:cNvSpPr/>
          <p:nvPr/>
        </p:nvSpPr>
        <p:spPr>
          <a:xfrm>
            <a:off x="6226524" y="2776946"/>
            <a:ext cx="5077610" cy="1676182"/>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3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Configure EBGP on CE2 and import the direct route 192.168.1.0/24.</a:t>
            </a:r>
          </a:p>
          <a:p>
            <a:pPr fontAlgn="ctr">
              <a:lnSpc>
                <a:spcPct val="130000"/>
              </a:lnSpc>
            </a:pPr>
            <a:r>
              <a:rPr lang="en-US" sz="1300" dirty="0">
                <a:latin typeface="Huawei Sans" panose="020C0503030203020204" pitchFamily="34" charset="0"/>
              </a:rPr>
              <a:t>[CE2]BGP 200</a:t>
            </a:r>
          </a:p>
          <a:p>
            <a:pPr fontAlgn="ctr">
              <a:lnSpc>
                <a:spcPct val="130000"/>
              </a:lnSpc>
            </a:pPr>
            <a:r>
              <a:rPr lang="en-US" sz="1300" dirty="0">
                <a:latin typeface="Huawei Sans" panose="020C0503030203020204" pitchFamily="34" charset="0"/>
              </a:rPr>
              <a:t>[CE2-bgp]peer 192.168.100.2 as-number 123</a:t>
            </a:r>
          </a:p>
          <a:p>
            <a:pPr fontAlgn="ctr">
              <a:lnSpc>
                <a:spcPct val="130000"/>
              </a:lnSpc>
            </a:pPr>
            <a:r>
              <a:rPr lang="en-US" sz="1300" dirty="0">
                <a:latin typeface="Huawei Sans" panose="020C0503030203020204" pitchFamily="34" charset="0"/>
              </a:rPr>
              <a:t>[CE2-bgp]network 192.168.1.0 24</a:t>
            </a:r>
          </a:p>
          <a:p>
            <a:pPr fontAlgn="ctr">
              <a:lnSpc>
                <a:spcPct val="130000"/>
              </a:lnSpc>
            </a:pPr>
            <a:r>
              <a:rPr lang="en-US" sz="1300" dirty="0">
                <a:latin typeface="Huawei Sans" panose="020C0503030203020204" pitchFamily="34" charset="0"/>
              </a:rPr>
              <a:t>[CE2-bgp]quit</a:t>
            </a:r>
          </a:p>
        </p:txBody>
      </p:sp>
      <p:sp>
        <p:nvSpPr>
          <p:cNvPr id="4" name="矩形 3"/>
          <p:cNvSpPr/>
          <p:nvPr/>
        </p:nvSpPr>
        <p:spPr>
          <a:xfrm>
            <a:off x="6096001" y="1819775"/>
            <a:ext cx="5471160" cy="461665"/>
          </a:xfrm>
          <a:prstGeom prst="rect">
            <a:avLst/>
          </a:prstGeom>
        </p:spPr>
        <p:txBody>
          <a:bodyPr wrap="square">
            <a:noAutofit/>
          </a:bodyPr>
          <a:lstStyle/>
          <a:p>
            <a:pPr fontAlgn="ctr">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2.3.2 Configure route exchange between CE2 and PE1 and between CE4 and PE2. The configurations on CE2 and PE1 are used as an example.</a:t>
            </a:r>
          </a:p>
        </p:txBody>
      </p:sp>
      <p:sp>
        <p:nvSpPr>
          <p:cNvPr id="5" name="矩形 30"/>
          <p:cNvSpPr/>
          <p:nvPr/>
        </p:nvSpPr>
        <p:spPr>
          <a:xfrm>
            <a:off x="6226524" y="4610368"/>
            <a:ext cx="5077610" cy="1186928"/>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3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Configure an EBGP peer for the VPN instance VPNY on PE1.</a:t>
            </a:r>
          </a:p>
          <a:p>
            <a:pPr fontAlgn="ctr">
              <a:lnSpc>
                <a:spcPct val="130000"/>
              </a:lnSpc>
            </a:pPr>
            <a:r>
              <a:rPr lang="en-US" sz="13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3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sz="13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123</a:t>
            </a:r>
          </a:p>
          <a:p>
            <a:pPr fontAlgn="ctr">
              <a:lnSpc>
                <a:spcPct val="130000"/>
              </a:lnSpc>
            </a:pPr>
            <a:r>
              <a:rPr lang="en-US" sz="13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[PE1-bgp]ipv4-family </a:t>
            </a:r>
            <a:r>
              <a:rPr lang="en-US" sz="13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3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VPNY</a:t>
            </a:r>
          </a:p>
          <a:p>
            <a:pPr fontAlgn="ctr">
              <a:lnSpc>
                <a:spcPct val="130000"/>
              </a:lnSpc>
            </a:pPr>
            <a:r>
              <a:rPr lang="en-US" sz="13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[PE1-bgp-VPNY]</a:t>
            </a:r>
            <a:r>
              <a:rPr lang="en-US" sz="1300" dirty="0">
                <a:latin typeface="Huawei Sans" panose="020C0503030203020204" pitchFamily="34" charset="0"/>
              </a:rPr>
              <a:t>peer 192.168.100.1 as-number 200 </a:t>
            </a:r>
          </a:p>
        </p:txBody>
      </p:sp>
      <p:sp>
        <p:nvSpPr>
          <p:cNvPr id="6" name="矩形 30"/>
          <p:cNvSpPr/>
          <p:nvPr/>
        </p:nvSpPr>
        <p:spPr>
          <a:xfrm>
            <a:off x="503460" y="2253266"/>
            <a:ext cx="5077610" cy="1492716"/>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Create an OSPF process and bind it to the instance.</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VPNX</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[PE1-ospf-2]area 0</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[PE1-ospf-2-area-0.0.0.0]network 192.168.100.0 0.0.0.255</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[PE1-ospf-2-area-0.0.0.0]quit</a:t>
            </a:r>
          </a:p>
        </p:txBody>
      </p:sp>
      <p:sp>
        <p:nvSpPr>
          <p:cNvPr id="7" name="矩形 6"/>
          <p:cNvSpPr/>
          <p:nvPr/>
        </p:nvSpPr>
        <p:spPr>
          <a:xfrm>
            <a:off x="446089" y="1250375"/>
            <a:ext cx="5726112" cy="814731"/>
          </a:xfrm>
          <a:prstGeom prst="rect">
            <a:avLst/>
          </a:prstGeom>
        </p:spPr>
        <p:txBody>
          <a:bodyPr wrap="square">
            <a:noAutofit/>
          </a:bodyPr>
          <a:lstStyle/>
          <a:p>
            <a:pPr fontAlgn="ctr">
              <a:spcBef>
                <a:spcPct val="0"/>
              </a:spcBef>
              <a:spcAft>
                <a:spcPct val="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2.3.1 Configure route exchange between CE1 and PE1 and between CE3 and PE2. The configuration on PE1 is used as an example.</a:t>
            </a:r>
          </a:p>
        </p:txBody>
      </p:sp>
      <p:sp>
        <p:nvSpPr>
          <p:cNvPr id="8" name="矩形 30"/>
          <p:cNvSpPr/>
          <p:nvPr/>
        </p:nvSpPr>
        <p:spPr>
          <a:xfrm>
            <a:off x="503460" y="3911876"/>
            <a:ext cx="5077610" cy="2052870"/>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Configure route import between OSPF and MP-BGP.</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VPNX</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[PE1-ospf-2]import-route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[PE1-ospf-2]quit</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bgp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123</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[PE1-bgp]ipv4-family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-instance VPNX</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[PE1-bgp-VPNX]import-route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a:t>
            </a:r>
          </a:p>
        </p:txBody>
      </p:sp>
    </p:spTree>
    <p:extLst>
      <p:ext uri="{BB962C8B-B14F-4D97-AF65-F5344CB8AC3E}">
        <p14:creationId xmlns:p14="http://schemas.microsoft.com/office/powerpoint/2010/main" val="30553042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Configuration Verification (1)</a:t>
            </a:r>
          </a:p>
        </p:txBody>
      </p:sp>
      <p:sp>
        <p:nvSpPr>
          <p:cNvPr id="5" name="矩形 30"/>
          <p:cNvSpPr/>
          <p:nvPr/>
        </p:nvSpPr>
        <p:spPr>
          <a:xfrm>
            <a:off x="1703324" y="1785192"/>
            <a:ext cx="8638388" cy="2332946"/>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[CE1]display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routing-table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Route Flags: R - relay, D - download to fib</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Destination/Mask    	Proto   	Pre  	Cost   Flags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Interface</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192.168.1.0/24  	Direct  	0    	0           D   192.168.1.254   	GigabitEthernet0/0/1</a:t>
            </a:r>
          </a:p>
          <a:p>
            <a:pPr fontAlgn="ctr">
              <a:lnSpc>
                <a:spcPct val="1300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192.168.2.0/24  	OSPF    	10   	4           D   192.168.100.2   	GigabitEthernet0/0/0</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192.168.100.0/24  	Direct  	0    	0           D   192.168.100.1   	GigabitEthernet0/0/0</a:t>
            </a:r>
          </a:p>
          <a:p>
            <a:pPr fontAlgn="ctr">
              <a:lnSpc>
                <a:spcPct val="1300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192.168.200.0/24  	O_ASE   	150  	1           D   192.168.100.2   	GigabitEthernet0/0/0</a:t>
            </a:r>
          </a:p>
        </p:txBody>
      </p:sp>
      <p:sp>
        <p:nvSpPr>
          <p:cNvPr id="7" name="矩形 30"/>
          <p:cNvSpPr/>
          <p:nvPr/>
        </p:nvSpPr>
        <p:spPr>
          <a:xfrm>
            <a:off x="1703324" y="4270538"/>
            <a:ext cx="8638388" cy="1815882"/>
          </a:xfrm>
          <a:prstGeom prst="rect">
            <a:avLst/>
          </a:prstGeom>
          <a:solidFill>
            <a:srgbClr val="F4FBFE"/>
          </a:solidFill>
          <a:ln>
            <a:solidFill>
              <a:srgbClr val="99DFF9"/>
            </a:solidFill>
          </a:ln>
        </p:spPr>
        <p:txBody>
          <a:bodyPr wrap="square" rtlCol="0">
            <a:noAutofit/>
          </a:bodyPr>
          <a:lstStyle/>
          <a:p>
            <a:pPr fontAlgn="ctr"/>
            <a:r>
              <a:rPr lang="en-US" sz="1400">
                <a:latin typeface="Huawei Sans" panose="020C0503030203020204" pitchFamily="34" charset="0"/>
              </a:rPr>
              <a:t>[CE3]dis ip routing-table </a:t>
            </a:r>
          </a:p>
          <a:p>
            <a:pPr fontAlgn="ctr"/>
            <a:r>
              <a:rPr lang="en-US" sz="1400">
                <a:latin typeface="Huawei Sans" panose="020C0503030203020204" pitchFamily="34" charset="0"/>
              </a:rPr>
              <a:t>Route Flags: R - relay, D - download to fib</a:t>
            </a:r>
          </a:p>
          <a:p>
            <a:pPr fontAlgn="ctr"/>
            <a:r>
              <a:rPr lang="en-US" sz="1400">
                <a:latin typeface="Huawei Sans" panose="020C0503030203020204" pitchFamily="34" charset="0"/>
              </a:rPr>
              <a:t>------------------------------------------------------------------------------</a:t>
            </a:r>
          </a:p>
          <a:p>
            <a:pPr fontAlgn="ctr"/>
            <a:r>
              <a:rPr lang="en-US" sz="1400">
                <a:latin typeface="Huawei Sans" panose="020C0503030203020204" pitchFamily="34" charset="0"/>
              </a:rPr>
              <a:t>Destination/Mask    	Proto   	Pre  	Cost    Flags NextHop         	Interface</a:t>
            </a:r>
          </a:p>
          <a:p>
            <a:pPr fontAlgn="ctr"/>
            <a:r>
              <a:rPr lang="en-US" sz="1400">
                <a:solidFill>
                  <a:srgbClr val="EC7061"/>
                </a:solidFill>
                <a:latin typeface="Huawei Sans" panose="020C0503030203020204" pitchFamily="34" charset="0"/>
              </a:rPr>
              <a:t>192.168.1.0/24  	OSPF    	10   	4           D   192.168.200.2   	GigabitEthernet0/0/0</a:t>
            </a:r>
          </a:p>
          <a:p>
            <a:pPr fontAlgn="ctr"/>
            <a:r>
              <a:rPr lang="en-US" sz="1400">
                <a:latin typeface="Huawei Sans" panose="020C0503030203020204" pitchFamily="34" charset="0"/>
              </a:rPr>
              <a:t>192.168.2.0/24  	Direct  	0    	0           D   192.168.2.254   	GigabitEthernet0/0/1</a:t>
            </a:r>
          </a:p>
          <a:p>
            <a:pPr fontAlgn="ctr"/>
            <a:r>
              <a:rPr lang="en-US" sz="1400">
                <a:solidFill>
                  <a:srgbClr val="EC7061"/>
                </a:solidFill>
                <a:latin typeface="Huawei Sans" panose="020C0503030203020204" pitchFamily="34" charset="0"/>
              </a:rPr>
              <a:t>192.168.100.0/24  	O_ASE   	150  	1           D   192.168.200.2   	GigabitEthernet0/0/0</a:t>
            </a:r>
          </a:p>
          <a:p>
            <a:pPr fontAlgn="ctr"/>
            <a:r>
              <a:rPr lang="en-US" sz="1400">
                <a:latin typeface="Huawei Sans" panose="020C0503030203020204" pitchFamily="34" charset="0"/>
              </a:rPr>
              <a:t>192.168.200.0/24  	Direct  	0    	0           D   192.168.200.1   	GigabitEthernet0/0/0</a:t>
            </a:r>
          </a:p>
        </p:txBody>
      </p:sp>
      <p:sp>
        <p:nvSpPr>
          <p:cNvPr id="8" name="矩形 7"/>
          <p:cNvSpPr/>
          <p:nvPr/>
        </p:nvSpPr>
        <p:spPr>
          <a:xfrm>
            <a:off x="446088" y="1204655"/>
            <a:ext cx="5941807"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Check the routes learned on the CEs for user X in VPNX.</a:t>
            </a:r>
          </a:p>
        </p:txBody>
      </p:sp>
    </p:spTree>
    <p:extLst>
      <p:ext uri="{BB962C8B-B14F-4D97-AF65-F5344CB8AC3E}">
        <p14:creationId xmlns:p14="http://schemas.microsoft.com/office/powerpoint/2010/main" val="35835799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Configuration Verification (2)</a:t>
            </a:r>
          </a:p>
        </p:txBody>
      </p:sp>
      <p:sp>
        <p:nvSpPr>
          <p:cNvPr id="5" name="矩形 30"/>
          <p:cNvSpPr/>
          <p:nvPr/>
        </p:nvSpPr>
        <p:spPr>
          <a:xfrm>
            <a:off x="1716923" y="1750090"/>
            <a:ext cx="8638388" cy="2052870"/>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[CE2]display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routing-table </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Route Flags: R - relay, D - download to fib</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Destination/Mask    	Proto   	Pre  	Cost   Flags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NextHop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Interface</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192.168.1.0/24  	Direct  	0    	0           D   192.168.1.254   	GigabitEthernet0/0/1</a:t>
            </a:r>
          </a:p>
          <a:p>
            <a:pPr fontAlgn="ctr">
              <a:lnSpc>
                <a:spcPct val="1300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192.168.2.0/24  	EBGP    	255  	0           D   192.168.100.2   	GigabitEthernet0/0/0</a:t>
            </a:r>
          </a:p>
          <a:p>
            <a:pPr fontAlgn="ctr">
              <a:lnSpc>
                <a:spcPct val="13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192.168.100.0/24  	Direct  	0    	0           D   192.168.100.1   	GigabitEthernet0/0/0</a:t>
            </a:r>
          </a:p>
        </p:txBody>
      </p:sp>
      <p:sp>
        <p:nvSpPr>
          <p:cNvPr id="6" name="矩形 5"/>
          <p:cNvSpPr/>
          <p:nvPr/>
        </p:nvSpPr>
        <p:spPr>
          <a:xfrm>
            <a:off x="446088" y="1204655"/>
            <a:ext cx="5941807" cy="461665"/>
          </a:xfrm>
          <a:prstGeom prst="rect">
            <a:avLst/>
          </a:prstGeom>
        </p:spPr>
        <p:txBody>
          <a:bodyPr wrap="square">
            <a:noAutofit/>
          </a:bodyPr>
          <a:lstStyle/>
          <a:p>
            <a:pPr fontAlgn="ctr">
              <a:lnSpc>
                <a:spcPct val="150000"/>
              </a:lnSpc>
              <a:spcBef>
                <a:spcPct val="0"/>
              </a:spcBef>
              <a:spcAft>
                <a:spcPct val="0"/>
              </a:spcAft>
            </a:pPr>
            <a:r>
              <a:rPr lang="en-US" sz="1600">
                <a:latin typeface="Huawei Sans" panose="020C0503030203020204" pitchFamily="34" charset="0"/>
                <a:ea typeface="方正兰亭黑简体" panose="02000000000000000000" pitchFamily="2" charset="-122"/>
                <a:sym typeface="Huawei Sans" panose="020C0503030203020204" pitchFamily="34" charset="0"/>
              </a:rPr>
              <a:t>Check the routes learned on the CEs for user Y in VPNY.</a:t>
            </a:r>
          </a:p>
        </p:txBody>
      </p:sp>
      <p:sp>
        <p:nvSpPr>
          <p:cNvPr id="8" name="矩形 30"/>
          <p:cNvSpPr/>
          <p:nvPr/>
        </p:nvSpPr>
        <p:spPr>
          <a:xfrm>
            <a:off x="1716923" y="3955360"/>
            <a:ext cx="8638388" cy="2052870"/>
          </a:xfrm>
          <a:prstGeom prst="rect">
            <a:avLst/>
          </a:prstGeom>
          <a:solidFill>
            <a:srgbClr val="F4FBFE"/>
          </a:solidFill>
          <a:ln>
            <a:solidFill>
              <a:srgbClr val="99DFF9"/>
            </a:solidFill>
          </a:ln>
        </p:spPr>
        <p:txBody>
          <a:bodyPr wrap="square" rtlCol="0">
            <a:noAutofit/>
          </a:bodyPr>
          <a:lstStyle/>
          <a:p>
            <a:pPr fontAlgn="ctr">
              <a:lnSpc>
                <a:spcPct val="1300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[CE4]display ip routing-table </a:t>
            </a:r>
          </a:p>
          <a:p>
            <a:pPr fontAlgn="ctr">
              <a:lnSpc>
                <a:spcPct val="1300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Route Flags: R - relay, D - download to fib</a:t>
            </a:r>
          </a:p>
          <a:p>
            <a:pPr fontAlgn="ctr">
              <a:lnSpc>
                <a:spcPct val="1300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ct val="1300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Destination/Mask    	Proto   	Pre  	Cost   Flags NextHop         	Interface</a:t>
            </a:r>
          </a:p>
          <a:p>
            <a:pPr fontAlgn="ctr">
              <a:lnSpc>
                <a:spcPct val="1300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192.168.2.0/24  	Direct  	0    	0           D   192.168.1.254   	GigabitEthernet0/0/1</a:t>
            </a:r>
          </a:p>
          <a:p>
            <a:pPr fontAlgn="ctr">
              <a:lnSpc>
                <a:spcPct val="130000"/>
              </a:lnSpc>
            </a:pPr>
            <a:r>
              <a:rPr lang="en-US" sz="140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192.168.1.0/24  	EBGP    	255  	0           D   192.168.100.2   	GigabitEthernet0/0/0</a:t>
            </a:r>
          </a:p>
          <a:p>
            <a:pPr fontAlgn="ctr">
              <a:lnSpc>
                <a:spcPct val="1300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192.168.200.0/24  	Direct  	0    	0           D   192.168.100.1   	GigabitEthernet0/0/0</a:t>
            </a:r>
          </a:p>
        </p:txBody>
      </p:sp>
    </p:spTree>
    <p:extLst>
      <p:ext uri="{BB962C8B-B14F-4D97-AF65-F5344CB8AC3E}">
        <p14:creationId xmlns:p14="http://schemas.microsoft.com/office/powerpoint/2010/main" val="13541392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b="1"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b="1" dirty="0">
                <a:latin typeface="Huawei Sans" panose="020C0503030203020204" pitchFamily="34" charset="0"/>
                <a:ea typeface="方正兰亭黑简体" panose="02000000000000000000" pitchFamily="2" charset="-122"/>
                <a:sym typeface="Huawei Sans" panose="020C0503030203020204" pitchFamily="34" charset="0"/>
              </a:rPr>
              <a:t>Overview</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Route Exchange</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Packet Forwarding</a:t>
            </a:r>
          </a:p>
          <a:p>
            <a:r>
              <a:rPr lang="en-US"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Configuration and Implementation</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72868607"/>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Configuration Verification (3)</a:t>
            </a:r>
          </a:p>
        </p:txBody>
      </p:sp>
      <p:sp>
        <p:nvSpPr>
          <p:cNvPr id="6" name="矩形 30"/>
          <p:cNvSpPr/>
          <p:nvPr/>
        </p:nvSpPr>
        <p:spPr>
          <a:xfrm>
            <a:off x="6171301" y="1353066"/>
            <a:ext cx="5468471" cy="1528624"/>
          </a:xfrm>
          <a:prstGeom prst="rect">
            <a:avLst/>
          </a:prstGeom>
          <a:solidFill>
            <a:srgbClr val="F4FBFE"/>
          </a:solidFill>
          <a:ln>
            <a:solidFill>
              <a:srgbClr val="99DFF9"/>
            </a:solidFill>
          </a:ln>
        </p:spPr>
        <p:txBody>
          <a:bodyPr wrap="square" rtlCol="0">
            <a:noAutofit/>
          </a:bodyPr>
          <a:lstStyle/>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[PE2]display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mpls</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 Information: LDP LSP</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FEC                	In/Out Label   In/Out IF	</a:t>
            </a:r>
            <a:r>
              <a:rPr lang="en-US" sz="12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Vrf</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Name       </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1.1.1.1/32         	</a:t>
            </a:r>
            <a:r>
              <a:rPr lang="en-US" sz="12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NULL/1024</a:t>
            </a: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-/GE0/0/0                                     </a:t>
            </a:r>
          </a:p>
          <a:p>
            <a:pPr fontAlgn="ctr">
              <a:lnSpc>
                <a:spcPts val="1600"/>
              </a:lnSpc>
            </a:pP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1.1.1.1/32         	1024/1024      -/GE0/0/0                                     </a:t>
            </a:r>
          </a:p>
        </p:txBody>
      </p:sp>
      <p:sp>
        <p:nvSpPr>
          <p:cNvPr id="7" name="文本框 6"/>
          <p:cNvSpPr txBox="1"/>
          <p:nvPr/>
        </p:nvSpPr>
        <p:spPr>
          <a:xfrm>
            <a:off x="6114288" y="2914560"/>
            <a:ext cx="5353725" cy="652486"/>
          </a:xfrm>
          <a:prstGeom prst="rect">
            <a:avLst/>
          </a:prstGeom>
          <a:noFill/>
        </p:spPr>
        <p:txBody>
          <a:bodyPr wrap="square" rtlCol="0">
            <a:noAutofit/>
          </a:bodyPr>
          <a:lstStyle/>
          <a:p>
            <a:pPr fontAlgn="ctr"/>
            <a:r>
              <a:rPr lang="en-US" sz="1400" dirty="0">
                <a:latin typeface="Huawei Sans" panose="020C0503030203020204" pitchFamily="34" charset="0"/>
              </a:rPr>
              <a:t>Use the data from 192.168.2.0/24 to 192.168.1.0/24 as an example. The outer label is 1024, which is allocated by MPLS LDP. The inner label is 1026, which is allocated by MP-BGP.</a:t>
            </a:r>
          </a:p>
        </p:txBody>
      </p:sp>
      <p:sp>
        <p:nvSpPr>
          <p:cNvPr id="8" name="矩形 30"/>
          <p:cNvSpPr/>
          <p:nvPr/>
        </p:nvSpPr>
        <p:spPr>
          <a:xfrm>
            <a:off x="597403" y="1353066"/>
            <a:ext cx="5468471" cy="2123658"/>
          </a:xfrm>
          <a:prstGeom prst="rect">
            <a:avLst/>
          </a:prstGeom>
          <a:solidFill>
            <a:srgbClr val="F4FBFE"/>
          </a:solidFill>
          <a:ln>
            <a:solidFill>
              <a:srgbClr val="99DFF9"/>
            </a:solidFill>
          </a:ln>
        </p:spPr>
        <p:txBody>
          <a:bodyPr wrap="square" rtlCol="0">
            <a:noAutofit/>
          </a:bodyPr>
          <a:lstStyle/>
          <a:p>
            <a:pPr fontAlgn="ctr"/>
            <a:r>
              <a:rPr lang="en-US" sz="12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[PE2]</a:t>
            </a:r>
            <a:r>
              <a:rPr lang="en-US" sz="1200" dirty="0">
                <a:latin typeface="Huawei Sans" panose="020C0503030203020204" pitchFamily="34" charset="0"/>
              </a:rPr>
              <a:t> display </a:t>
            </a:r>
            <a:r>
              <a:rPr lang="en-US" sz="1200" dirty="0" err="1">
                <a:latin typeface="Huawei Sans" panose="020C0503030203020204" pitchFamily="34" charset="0"/>
              </a:rPr>
              <a:t>bgp</a:t>
            </a:r>
            <a:r>
              <a:rPr lang="en-US" sz="1200" dirty="0">
                <a:latin typeface="Huawei Sans" panose="020C0503030203020204" pitchFamily="34" charset="0"/>
              </a:rPr>
              <a:t> vpnv4 </a:t>
            </a:r>
            <a:r>
              <a:rPr lang="en-US" sz="1200" dirty="0" err="1">
                <a:latin typeface="Huawei Sans" panose="020C0503030203020204" pitchFamily="34" charset="0"/>
              </a:rPr>
              <a:t>vpn</a:t>
            </a:r>
            <a:r>
              <a:rPr lang="en-US" sz="1200" dirty="0">
                <a:latin typeface="Huawei Sans" panose="020C0503030203020204" pitchFamily="34" charset="0"/>
              </a:rPr>
              <a:t>-instance VPNX routing-table 192.168.1.0 24</a:t>
            </a:r>
          </a:p>
          <a:p>
            <a:pPr fontAlgn="ctr"/>
            <a:endParaRPr lang="zh-CN" altLang="en-US" sz="1200" dirty="0">
              <a:latin typeface="Huawei Sans" panose="020C0503030203020204" pitchFamily="34" charset="0"/>
            </a:endParaRPr>
          </a:p>
          <a:p>
            <a:pPr fontAlgn="ctr"/>
            <a:r>
              <a:rPr lang="en-US" sz="1200" dirty="0">
                <a:latin typeface="Huawei Sans" panose="020C0503030203020204" pitchFamily="34" charset="0"/>
              </a:rPr>
              <a:t> BGP local router ID : 3.3.3.3</a:t>
            </a:r>
          </a:p>
          <a:p>
            <a:pPr fontAlgn="ctr"/>
            <a:r>
              <a:rPr lang="en-US" sz="1200" dirty="0">
                <a:latin typeface="Huawei Sans" panose="020C0503030203020204" pitchFamily="34" charset="0"/>
              </a:rPr>
              <a:t> Local AS number : 123</a:t>
            </a:r>
          </a:p>
          <a:p>
            <a:pPr fontAlgn="ctr"/>
            <a:r>
              <a:rPr lang="en-US" sz="1200" dirty="0">
                <a:latin typeface="Huawei Sans" panose="020C0503030203020204" pitchFamily="34" charset="0"/>
              </a:rPr>
              <a:t> VPN-Instance VPNX, Router ID 3.3.3.3:</a:t>
            </a:r>
          </a:p>
          <a:p>
            <a:pPr fontAlgn="ctr"/>
            <a:r>
              <a:rPr lang="en-US" sz="1200" dirty="0">
                <a:latin typeface="Huawei Sans" panose="020C0503030203020204" pitchFamily="34" charset="0"/>
              </a:rPr>
              <a:t> Paths:   1 available, 1 best, 1 select</a:t>
            </a:r>
          </a:p>
          <a:p>
            <a:pPr fontAlgn="ctr"/>
            <a:r>
              <a:rPr lang="en-US" sz="1200" dirty="0">
                <a:latin typeface="Huawei Sans" panose="020C0503030203020204" pitchFamily="34" charset="0"/>
              </a:rPr>
              <a:t> BGP routing table entry information of 192.168.1.0/24:</a:t>
            </a:r>
          </a:p>
          <a:p>
            <a:pPr fontAlgn="ctr"/>
            <a:r>
              <a:rPr lang="en-US" sz="1200" dirty="0">
                <a:latin typeface="Huawei Sans" panose="020C0503030203020204" pitchFamily="34" charset="0"/>
              </a:rPr>
              <a:t> Label information (Received/Applied): </a:t>
            </a:r>
            <a:r>
              <a:rPr lang="en-US" sz="1200" dirty="0">
                <a:solidFill>
                  <a:srgbClr val="EC7061"/>
                </a:solidFill>
                <a:latin typeface="Huawei Sans" panose="020C0503030203020204" pitchFamily="34" charset="0"/>
              </a:rPr>
              <a:t>1026/NULL</a:t>
            </a:r>
          </a:p>
          <a:p>
            <a:pPr fontAlgn="ctr"/>
            <a:r>
              <a:rPr lang="en-US" sz="1200" dirty="0">
                <a:latin typeface="Huawei Sans" panose="020C0503030203020204" pitchFamily="34" charset="0"/>
              </a:rPr>
              <a:t> From: 1.1.1.1 (1.1.1.1)</a:t>
            </a:r>
          </a:p>
          <a:p>
            <a:pPr fontAlgn="ctr"/>
            <a:r>
              <a:rPr lang="en-US" sz="1200" dirty="0">
                <a:latin typeface="Huawei Sans" panose="020C0503030203020204" pitchFamily="34" charset="0"/>
              </a:rPr>
              <a:t>Relay token: 0x1</a:t>
            </a:r>
          </a:p>
          <a:p>
            <a:pPr fontAlgn="ctr"/>
            <a:r>
              <a:rPr lang="en-US" sz="1200" dirty="0">
                <a:latin typeface="Huawei Sans" panose="020C0503030203020204" pitchFamily="34" charset="0"/>
              </a:rPr>
              <a:t> Original </a:t>
            </a:r>
            <a:r>
              <a:rPr lang="en-US" sz="1200" dirty="0" err="1">
                <a:latin typeface="Huawei Sans" panose="020C0503030203020204" pitchFamily="34" charset="0"/>
              </a:rPr>
              <a:t>nexthop</a:t>
            </a:r>
            <a:r>
              <a:rPr lang="en-US" sz="1200" dirty="0">
                <a:latin typeface="Huawei Sans" panose="020C0503030203020204" pitchFamily="34" charset="0"/>
              </a:rPr>
              <a:t>: 1.1.1.1</a:t>
            </a:r>
          </a:p>
        </p:txBody>
      </p:sp>
      <p:grpSp>
        <p:nvGrpSpPr>
          <p:cNvPr id="3" name="组合 2"/>
          <p:cNvGrpSpPr/>
          <p:nvPr/>
        </p:nvGrpSpPr>
        <p:grpSpPr>
          <a:xfrm>
            <a:off x="1586542" y="4212579"/>
            <a:ext cx="9411292" cy="2104161"/>
            <a:chOff x="1663221" y="4111546"/>
            <a:chExt cx="9411292" cy="2104161"/>
          </a:xfrm>
        </p:grpSpPr>
        <p:sp>
          <p:nvSpPr>
            <p:cNvPr id="11" name="矩形 10"/>
            <p:cNvSpPr/>
            <p:nvPr/>
          </p:nvSpPr>
          <p:spPr>
            <a:xfrm>
              <a:off x="1663221" y="4111546"/>
              <a:ext cx="9411292" cy="2104161"/>
            </a:xfrm>
            <a:prstGeom prst="rect">
              <a:avLst/>
            </a:prstGeom>
            <a:solidFill>
              <a:schemeClr val="bg1"/>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2" name="矩形 11"/>
            <p:cNvSpPr/>
            <p:nvPr/>
          </p:nvSpPr>
          <p:spPr>
            <a:xfrm>
              <a:off x="1739900" y="4157197"/>
              <a:ext cx="9257934" cy="2012859"/>
            </a:xfrm>
            <a:prstGeom prst="rect">
              <a:avLst/>
            </a:prstGeom>
          </p:spPr>
          <p:txBody>
            <a:bodyPr wrap="square">
              <a:noAutofit/>
            </a:bodyPr>
            <a:lstStyle/>
            <a:p>
              <a:pPr fontAlgn="ctr">
                <a:lnSpc>
                  <a:spcPct val="130000"/>
                </a:lnSpc>
              </a:pPr>
              <a:r>
                <a:rPr lang="en-US" sz="1200" dirty="0">
                  <a:latin typeface="Huawei Sans" panose="020C0503030203020204" pitchFamily="34" charset="0"/>
                </a:rPr>
                <a:t>No.     	Time           	Source		Destination		Protocol	Length	Info</a:t>
              </a:r>
            </a:p>
            <a:p>
              <a:pPr fontAlgn="ctr">
                <a:lnSpc>
                  <a:spcPct val="130000"/>
                </a:lnSpc>
              </a:pPr>
              <a:r>
                <a:rPr lang="en-US" sz="1200" dirty="0">
                  <a:latin typeface="Huawei Sans" panose="020C0503030203020204" pitchFamily="34" charset="0"/>
                </a:rPr>
                <a:t>5	12.109000  	</a:t>
              </a:r>
              <a:r>
                <a:rPr lang="en-US" sz="1200" b="1" dirty="0">
                  <a:solidFill>
                    <a:srgbClr val="EC7061"/>
                  </a:solidFill>
                  <a:latin typeface="Huawei Sans" panose="020C0503030203020204" pitchFamily="34" charset="0"/>
                </a:rPr>
                <a:t>192.168.2.254</a:t>
              </a:r>
              <a:r>
                <a:rPr lang="en-US" sz="1200" dirty="0">
                  <a:latin typeface="Huawei Sans" panose="020C0503030203020204" pitchFamily="34" charset="0"/>
                </a:rPr>
                <a:t>	</a:t>
              </a:r>
              <a:r>
                <a:rPr lang="en-US" sz="1200" b="1" dirty="0">
                  <a:solidFill>
                    <a:srgbClr val="EC7061"/>
                  </a:solidFill>
                  <a:latin typeface="Huawei Sans" panose="020C0503030203020204" pitchFamily="34" charset="0"/>
                </a:rPr>
                <a:t>192.168.1.254</a:t>
              </a:r>
              <a:r>
                <a:rPr lang="en-US" sz="1200" dirty="0">
                  <a:latin typeface="Huawei Sans" panose="020C0503030203020204" pitchFamily="34" charset="0"/>
                </a:rPr>
                <a:t>	ICMP	102	Echo (ping) request</a:t>
              </a:r>
            </a:p>
            <a:p>
              <a:pPr fontAlgn="ctr">
                <a:lnSpc>
                  <a:spcPct val="130000"/>
                </a:lnSpc>
              </a:pPr>
              <a:r>
                <a:rPr lang="en-US" sz="1200" dirty="0">
                  <a:latin typeface="Huawei Sans" panose="020C0503030203020204" pitchFamily="34" charset="0"/>
                </a:rPr>
                <a:t>Frame 5: 102 bytes on wire (816 bits), 102 bytes captured (816 bits) on interface 0</a:t>
              </a:r>
            </a:p>
            <a:p>
              <a:pPr fontAlgn="ctr">
                <a:lnSpc>
                  <a:spcPct val="130000"/>
                </a:lnSpc>
              </a:pPr>
              <a:r>
                <a:rPr lang="en-US" sz="1200" dirty="0">
                  <a:latin typeface="Huawei Sans" panose="020C0503030203020204" pitchFamily="34" charset="0"/>
                </a:rPr>
                <a:t>Ethernet II, </a:t>
              </a:r>
              <a:r>
                <a:rPr lang="en-US" sz="1200" dirty="0" err="1">
                  <a:latin typeface="Huawei Sans" panose="020C0503030203020204" pitchFamily="34" charset="0"/>
                </a:rPr>
                <a:t>Src</a:t>
              </a:r>
              <a:r>
                <a:rPr lang="en-US" sz="1200" dirty="0">
                  <a:latin typeface="Huawei Sans" panose="020C0503030203020204" pitchFamily="34" charset="0"/>
                </a:rPr>
                <a:t>: HuaweiTe_b1:15:3e (00:e0:fc:b1:15:3e), </a:t>
              </a:r>
              <a:r>
                <a:rPr lang="en-US" sz="1200" dirty="0" err="1">
                  <a:latin typeface="Huawei Sans" panose="020C0503030203020204" pitchFamily="34" charset="0"/>
                </a:rPr>
                <a:t>Dst</a:t>
              </a:r>
              <a:r>
                <a:rPr lang="en-US" sz="1200" dirty="0">
                  <a:latin typeface="Huawei Sans" panose="020C0503030203020204" pitchFamily="34" charset="0"/>
                </a:rPr>
                <a:t>: HuaweiTe_49:20:bb (00:e0:fc:49:20:bb)</a:t>
              </a:r>
            </a:p>
            <a:p>
              <a:pPr fontAlgn="ctr">
                <a:lnSpc>
                  <a:spcPct val="130000"/>
                </a:lnSpc>
              </a:pPr>
              <a:r>
                <a:rPr lang="en-US" sz="1200" dirty="0" err="1">
                  <a:latin typeface="Huawei Sans" panose="020C0503030203020204" pitchFamily="34" charset="0"/>
                </a:rPr>
                <a:t>MultiProtocol</a:t>
              </a:r>
              <a:r>
                <a:rPr lang="en-US" sz="1200" dirty="0">
                  <a:latin typeface="Huawei Sans" panose="020C0503030203020204" pitchFamily="34" charset="0"/>
                </a:rPr>
                <a:t> Label Switching Header, Label: </a:t>
              </a:r>
              <a:r>
                <a:rPr lang="en-US" sz="1200" b="1" dirty="0">
                  <a:solidFill>
                    <a:srgbClr val="EC7061"/>
                  </a:solidFill>
                  <a:latin typeface="Huawei Sans" panose="020C0503030203020204" pitchFamily="34" charset="0"/>
                </a:rPr>
                <a:t>1024</a:t>
              </a:r>
              <a:r>
                <a:rPr lang="en-US" sz="1200" dirty="0">
                  <a:latin typeface="Huawei Sans" panose="020C0503030203020204" pitchFamily="34" charset="0"/>
                </a:rPr>
                <a:t>, </a:t>
              </a:r>
              <a:r>
                <a:rPr lang="en-US" sz="1200" dirty="0" err="1">
                  <a:latin typeface="Huawei Sans" panose="020C0503030203020204" pitchFamily="34" charset="0"/>
                </a:rPr>
                <a:t>Exp</a:t>
              </a:r>
              <a:r>
                <a:rPr lang="en-US" sz="1200" dirty="0">
                  <a:latin typeface="Huawei Sans" panose="020C0503030203020204" pitchFamily="34" charset="0"/>
                </a:rPr>
                <a:t>: 0, S: 0, TTL: 254</a:t>
              </a:r>
            </a:p>
            <a:p>
              <a:pPr fontAlgn="ctr">
                <a:lnSpc>
                  <a:spcPct val="130000"/>
                </a:lnSpc>
              </a:pPr>
              <a:r>
                <a:rPr lang="en-US" sz="1200" dirty="0" err="1">
                  <a:latin typeface="Huawei Sans" panose="020C0503030203020204" pitchFamily="34" charset="0"/>
                </a:rPr>
                <a:t>MultiProtocol</a:t>
              </a:r>
              <a:r>
                <a:rPr lang="en-US" sz="1200" dirty="0">
                  <a:latin typeface="Huawei Sans" panose="020C0503030203020204" pitchFamily="34" charset="0"/>
                </a:rPr>
                <a:t> Label Switching Header, Label: </a:t>
              </a:r>
              <a:r>
                <a:rPr lang="en-US" sz="1200" b="1" dirty="0">
                  <a:solidFill>
                    <a:srgbClr val="EC7061"/>
                  </a:solidFill>
                  <a:latin typeface="Huawei Sans" panose="020C0503030203020204" pitchFamily="34" charset="0"/>
                </a:rPr>
                <a:t>1026</a:t>
              </a:r>
              <a:r>
                <a:rPr lang="en-US" sz="1200" dirty="0">
                  <a:latin typeface="Huawei Sans" panose="020C0503030203020204" pitchFamily="34" charset="0"/>
                </a:rPr>
                <a:t>, </a:t>
              </a:r>
              <a:r>
                <a:rPr lang="en-US" sz="1200" dirty="0" err="1">
                  <a:latin typeface="Huawei Sans" panose="020C0503030203020204" pitchFamily="34" charset="0"/>
                </a:rPr>
                <a:t>Exp</a:t>
              </a:r>
              <a:r>
                <a:rPr lang="en-US" sz="1200" dirty="0">
                  <a:latin typeface="Huawei Sans" panose="020C0503030203020204" pitchFamily="34" charset="0"/>
                </a:rPr>
                <a:t>: 0, S: 1, TTL: 254</a:t>
              </a:r>
            </a:p>
            <a:p>
              <a:pPr fontAlgn="ctr">
                <a:lnSpc>
                  <a:spcPct val="130000"/>
                </a:lnSpc>
              </a:pPr>
              <a:r>
                <a:rPr lang="en-US" sz="1200" dirty="0">
                  <a:latin typeface="Huawei Sans" panose="020C0503030203020204" pitchFamily="34" charset="0"/>
                </a:rPr>
                <a:t>Internet Protocol Version 4, </a:t>
              </a:r>
              <a:r>
                <a:rPr lang="en-US" sz="1200" dirty="0" err="1">
                  <a:latin typeface="Huawei Sans" panose="020C0503030203020204" pitchFamily="34" charset="0"/>
                </a:rPr>
                <a:t>Src</a:t>
              </a:r>
              <a:r>
                <a:rPr lang="en-US" sz="1200" dirty="0">
                  <a:latin typeface="Huawei Sans" panose="020C0503030203020204" pitchFamily="34" charset="0"/>
                </a:rPr>
                <a:t>: 192.168.2.254, </a:t>
              </a:r>
              <a:r>
                <a:rPr lang="en-US" sz="1200" dirty="0" err="1">
                  <a:latin typeface="Huawei Sans" panose="020C0503030203020204" pitchFamily="34" charset="0"/>
                </a:rPr>
                <a:t>Dst</a:t>
              </a:r>
              <a:r>
                <a:rPr lang="en-US" sz="1200" dirty="0">
                  <a:latin typeface="Huawei Sans" panose="020C0503030203020204" pitchFamily="34" charset="0"/>
                </a:rPr>
                <a:t>: 192.168.1.254</a:t>
              </a:r>
            </a:p>
            <a:p>
              <a:pPr fontAlgn="ctr">
                <a:lnSpc>
                  <a:spcPct val="130000"/>
                </a:lnSpc>
              </a:pPr>
              <a:r>
                <a:rPr lang="en-US" sz="1200" dirty="0">
                  <a:latin typeface="Huawei Sans" panose="020C0503030203020204" pitchFamily="34" charset="0"/>
                </a:rPr>
                <a:t>Internet Control Message Protocol</a:t>
              </a:r>
            </a:p>
          </p:txBody>
        </p:sp>
      </p:grpSp>
    </p:spTree>
    <p:extLst>
      <p:ext uri="{BB962C8B-B14F-4D97-AF65-F5344CB8AC3E}">
        <p14:creationId xmlns:p14="http://schemas.microsoft.com/office/powerpoint/2010/main" val="14970474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marL="401638" indent="-401638" fontAlgn="ctr"/>
            <a:r>
              <a:rPr lang="en-US" sz="1800" dirty="0">
                <a:latin typeface="Huawei Sans" panose="020C0503030203020204" pitchFamily="34" charset="0"/>
              </a:rPr>
              <a:t>(</a:t>
            </a:r>
            <a:r>
              <a:rPr lang="en-US" sz="1800" dirty="0" smtClean="0">
                <a:latin typeface="Huawei Sans" panose="020C0503030203020204" pitchFamily="34" charset="0"/>
              </a:rPr>
              <a:t>Single) </a:t>
            </a:r>
            <a:r>
              <a:rPr lang="en-US" sz="1800" dirty="0">
                <a:latin typeface="Huawei Sans" panose="020C0503030203020204" pitchFamily="34" charset="0"/>
              </a:rPr>
              <a:t>Which of the following route targets is carried when MP-BGP transmits VPNv4 routes? (   )</a:t>
            </a:r>
          </a:p>
          <a:p>
            <a:pPr lvl="1" fontAlgn="ctr"/>
            <a:r>
              <a:rPr lang="en-US" sz="1600" dirty="0" smtClean="0">
                <a:latin typeface="Huawei Sans" panose="020C0503030203020204" pitchFamily="34" charset="0"/>
              </a:rPr>
              <a:t>Export </a:t>
            </a:r>
            <a:r>
              <a:rPr lang="en-US" sz="1600" dirty="0">
                <a:latin typeface="Huawei Sans" panose="020C0503030203020204" pitchFamily="34" charset="0"/>
              </a:rPr>
              <a:t>RT</a:t>
            </a:r>
          </a:p>
          <a:p>
            <a:pPr lvl="1" fontAlgn="ctr"/>
            <a:r>
              <a:rPr lang="en-US" sz="1600" dirty="0" smtClean="0">
                <a:latin typeface="Huawei Sans" panose="020C0503030203020204" pitchFamily="34" charset="0"/>
              </a:rPr>
              <a:t>Implied </a:t>
            </a:r>
            <a:r>
              <a:rPr lang="en-US" sz="1600" dirty="0">
                <a:latin typeface="Huawei Sans" panose="020C0503030203020204" pitchFamily="34" charset="0"/>
              </a:rPr>
              <a:t>RT</a:t>
            </a:r>
          </a:p>
          <a:p>
            <a:pPr lvl="1" fontAlgn="ctr"/>
            <a:r>
              <a:rPr lang="en-US" sz="1600" dirty="0" smtClean="0">
                <a:latin typeface="Huawei Sans" panose="020C0503030203020204" pitchFamily="34" charset="0"/>
              </a:rPr>
              <a:t>Import </a:t>
            </a:r>
            <a:r>
              <a:rPr lang="en-US" sz="1600" dirty="0">
                <a:latin typeface="Huawei Sans" panose="020C0503030203020204" pitchFamily="34" charset="0"/>
              </a:rPr>
              <a:t>RT</a:t>
            </a:r>
          </a:p>
          <a:p>
            <a:pPr lvl="1" fontAlgn="ctr"/>
            <a:r>
              <a:rPr lang="en-US" sz="1600" dirty="0" smtClean="0">
                <a:latin typeface="Huawei Sans" panose="020C0503030203020204" pitchFamily="34" charset="0"/>
              </a:rPr>
              <a:t>Extended </a:t>
            </a:r>
            <a:r>
              <a:rPr lang="en-US" sz="1600" dirty="0">
                <a:latin typeface="Huawei Sans" panose="020C0503030203020204" pitchFamily="34" charset="0"/>
              </a:rPr>
              <a:t>RT</a:t>
            </a:r>
          </a:p>
          <a:p>
            <a:pPr marL="401638" indent="-401638" fontAlgn="ctr"/>
            <a:r>
              <a:rPr lang="en-US" sz="1800" dirty="0">
                <a:latin typeface="Huawei Sans" panose="020C0503030203020204" pitchFamily="34" charset="0"/>
              </a:rPr>
              <a:t>(</a:t>
            </a:r>
            <a:r>
              <a:rPr lang="en-US" sz="1800" dirty="0" smtClean="0">
                <a:latin typeface="Huawei Sans" panose="020C0503030203020204" pitchFamily="34" charset="0"/>
              </a:rPr>
              <a:t>Multiple) </a:t>
            </a:r>
            <a:r>
              <a:rPr lang="en-US" sz="1800" dirty="0">
                <a:latin typeface="Huawei Sans" panose="020C0503030203020204" pitchFamily="34" charset="0"/>
              </a:rPr>
              <a:t>In basic </a:t>
            </a:r>
            <a:r>
              <a:rPr lang="en-US" sz="1800" dirty="0" smtClean="0">
                <a:latin typeface="Huawei Sans" panose="020C0503030203020204" pitchFamily="34" charset="0"/>
              </a:rPr>
              <a:t>MPLS VPN </a:t>
            </a:r>
            <a:r>
              <a:rPr lang="en-US" sz="1800" dirty="0">
                <a:latin typeface="Huawei Sans" panose="020C0503030203020204" pitchFamily="34" charset="0"/>
              </a:rPr>
              <a:t>networking, which of the following configurations are required for a VPN instance?</a:t>
            </a:r>
          </a:p>
          <a:p>
            <a:pPr marL="744376" lvl="1" indent="-342900" fontAlgn="ctr">
              <a:buAutoNum type="alphaUcPeriod"/>
            </a:pPr>
            <a:r>
              <a:rPr lang="en-US" sz="1600" dirty="0">
                <a:latin typeface="Huawei Sans" panose="020C0503030203020204" pitchFamily="34" charset="0"/>
              </a:rPr>
              <a:t>Configure an import RT.</a:t>
            </a:r>
          </a:p>
          <a:p>
            <a:pPr marL="744376" lvl="1" indent="-342900" fontAlgn="ctr">
              <a:buAutoNum type="alphaUcPeriod"/>
            </a:pPr>
            <a:r>
              <a:rPr lang="en-US" sz="1600" dirty="0">
                <a:latin typeface="Huawei Sans" panose="020C0503030203020204" pitchFamily="34" charset="0"/>
              </a:rPr>
              <a:t>Configure an export RT.</a:t>
            </a:r>
          </a:p>
          <a:p>
            <a:pPr marL="744376" lvl="1" indent="-342900" fontAlgn="ctr">
              <a:buAutoNum type="alphaUcPeriod"/>
            </a:pPr>
            <a:r>
              <a:rPr lang="en-US" sz="1600" dirty="0">
                <a:latin typeface="Huawei Sans" panose="020C0503030203020204" pitchFamily="34" charset="0"/>
              </a:rPr>
              <a:t>Configure an RD.</a:t>
            </a:r>
          </a:p>
          <a:p>
            <a:pPr marL="744376" lvl="1" indent="-342900" fontAlgn="ctr">
              <a:buAutoNum type="alphaUcPeriod"/>
            </a:pPr>
            <a:r>
              <a:rPr lang="en-US" sz="1600" dirty="0">
                <a:latin typeface="Huawei Sans" panose="020C0503030203020204" pitchFamily="34" charset="0"/>
              </a:rPr>
              <a:t>Bind an interface to the VPN instance</a:t>
            </a:r>
            <a:r>
              <a:rPr lang="en-US" sz="1600" dirty="0" smtClean="0">
                <a:latin typeface="Huawei Sans" panose="020C0503030203020204" pitchFamily="34" charset="0"/>
              </a:rPr>
              <a:t>.</a:t>
            </a:r>
            <a:endParaRPr lang="en-US" sz="1600" dirty="0">
              <a:latin typeface="Huawei Sans" panose="020C0503030203020204" pitchFamily="34" charset="0"/>
            </a:endParaRPr>
          </a:p>
        </p:txBody>
      </p:sp>
    </p:spTree>
    <p:extLst>
      <p:ext uri="{BB962C8B-B14F-4D97-AF65-F5344CB8AC3E}">
        <p14:creationId xmlns:p14="http://schemas.microsoft.com/office/powerpoint/2010/main" val="36452865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4294967295"/>
          </p:nvPr>
        </p:nvSpPr>
        <p:spPr>
          <a:xfrm>
            <a:off x="468316" y="1233487"/>
            <a:ext cx="11276184" cy="4680000"/>
          </a:xfrm>
        </p:spPr>
        <p:txBody>
          <a:bodyPr wrap="square">
            <a:noAutofit/>
          </a:bodyPr>
          <a:lstStyle/>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MPLS VPNs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are usually constructed by a carrier to provide VPN services for different users. In this manner, routes and data of different users can be transmitted over the </a:t>
            </a: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and are isolated from each other.</a:t>
            </a:r>
          </a:p>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2000" dirty="0">
                <a:latin typeface="Huawei Sans" panose="020C0503030203020204" pitchFamily="34" charset="0"/>
                <a:ea typeface="方正兰亭黑简体" panose="02000000000000000000" pitchFamily="2" charset="-122"/>
                <a:sym typeface="Huawei Sans" panose="020C0503030203020204" pitchFamily="34" charset="0"/>
              </a:rPr>
              <a:t>control plane:</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VRFs and RDs are used to isolate VPN routes of different users and construct unique VPNv4 routes.</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RTs are to control the import and export of VPNv4 routes.</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MP-BGP is used to transmit VPNv4 route prefixes, labels, and RTs.</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MPLS LDP is used to establish LSPs over the public network.</a:t>
            </a:r>
          </a:p>
          <a:p>
            <a:pPr fontAlgn="ctr"/>
            <a:r>
              <a:rPr lang="en-US" sz="2000" dirty="0">
                <a:latin typeface="Huawei Sans" panose="020C0503030203020204" pitchFamily="34" charset="0"/>
                <a:ea typeface="方正兰亭黑简体" panose="02000000000000000000" pitchFamily="2" charset="-122"/>
                <a:sym typeface="Huawei Sans" panose="020C0503030203020204" pitchFamily="34" charset="0"/>
              </a:rPr>
              <a:t>MPLS forwarding plane: Data is forwarded based on inner and outer labels. The inner labels differentiate VPN data, whereas the outer labels are used for public network transport.</a:t>
            </a:r>
          </a:p>
          <a:p>
            <a:pPr lvl="1" fontAlgn="ct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746133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24036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94177" y="410400"/>
            <a:ext cx="9827761" cy="640800"/>
          </a:xfrm>
        </p:spPr>
        <p:txBody>
          <a:bodyPr wrap="square">
            <a:noAutofit/>
          </a:bodyPr>
          <a:lstStyle/>
          <a:p>
            <a:pPr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dirty="0">
                <a:latin typeface="Huawei Sans" panose="020C0503030203020204" pitchFamily="34" charset="0"/>
                <a:ea typeface="方正兰亭黑简体" panose="02000000000000000000" pitchFamily="2" charset="-122"/>
                <a:sym typeface="Huawei Sans" panose="020C0503030203020204" pitchFamily="34" charset="0"/>
              </a:rPr>
              <a:t>Definition</a:t>
            </a:r>
          </a:p>
        </p:txBody>
      </p:sp>
      <p:sp>
        <p:nvSpPr>
          <p:cNvPr id="4" name="Content Placeholder 3"/>
          <p:cNvSpPr>
            <a:spLocks noGrp="1"/>
          </p:cNvSpPr>
          <p:nvPr>
            <p:ph type="body" sz="quarter" idx="4294967295"/>
          </p:nvPr>
        </p:nvSpPr>
        <p:spPr>
          <a:xfrm>
            <a:off x="651197" y="1067614"/>
            <a:ext cx="11276183" cy="1469955"/>
          </a:xfrm>
        </p:spPr>
        <p:txBody>
          <a:bodyPr wrap="square">
            <a:noAutofit/>
          </a:bodyPr>
          <a:lstStyle/>
          <a:p>
            <a:pPr fontAlgn="ctr"/>
            <a:r>
              <a:rPr lang="en-US" altLang="zh-CN" sz="1800" dirty="0">
                <a:latin typeface="Huawei Sans" panose="020C0503030203020204" pitchFamily="34" charset="0"/>
                <a:ea typeface="方正兰亭黑简体" panose="02000000000000000000" pitchFamily="2" charset="-122"/>
                <a:sym typeface="Huawei Sans" panose="020C0503030203020204" pitchFamily="34" charset="0"/>
              </a:rPr>
              <a:t>BGP/MPLS IP </a:t>
            </a:r>
            <a:r>
              <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rPr>
              <a:t>VPNs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are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usually constructed by a </a:t>
            </a:r>
            <a:r>
              <a:rPr lang="en-US" sz="1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carrier</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to provide </a:t>
            </a:r>
            <a:r>
              <a:rPr lang="en-US" sz="1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VPN users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with VPN services, and thus implementing route transmission and data forwarding between user networks.</a:t>
            </a:r>
          </a:p>
          <a:p>
            <a:pPr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uses </a:t>
            </a:r>
            <a:r>
              <a:rPr lang="en-US" sz="1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BGP</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to advertise VPN routes and uses </a:t>
            </a:r>
            <a:r>
              <a:rPr lang="en-US" sz="1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MPLS</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to forward VPN packets on the carrier's backbone network (</a:t>
            </a:r>
            <a:r>
              <a:rPr lang="en-US" sz="1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IP network</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BGP/MPLS IP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VPN</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rPr>
              <a:t>short to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is a common L3VPN technology.</a:t>
            </a:r>
          </a:p>
        </p:txBody>
      </p:sp>
      <p:sp>
        <p:nvSpPr>
          <p:cNvPr id="97" name="矩形: 圆角 59">
            <a:extLst>
              <a:ext uri="{FF2B5EF4-FFF2-40B4-BE49-F238E27FC236}">
                <a16:creationId xmlns:a16="http://schemas.microsoft.com/office/drawing/2014/main" xmlns="" id="{0C6927D4-E6E8-412C-96E2-460C2397F385}"/>
              </a:ext>
            </a:extLst>
          </p:cNvPr>
          <p:cNvSpPr/>
          <p:nvPr/>
        </p:nvSpPr>
        <p:spPr>
          <a:xfrm>
            <a:off x="8526712" y="4927084"/>
            <a:ext cx="1912688" cy="1418965"/>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圆角 59">
            <a:extLst>
              <a:ext uri="{FF2B5EF4-FFF2-40B4-BE49-F238E27FC236}">
                <a16:creationId xmlns:a16="http://schemas.microsoft.com/office/drawing/2014/main" xmlns="" id="{0C6927D4-E6E8-412C-96E2-460C2397F385}"/>
              </a:ext>
            </a:extLst>
          </p:cNvPr>
          <p:cNvSpPr/>
          <p:nvPr/>
        </p:nvSpPr>
        <p:spPr>
          <a:xfrm>
            <a:off x="1752600" y="4854082"/>
            <a:ext cx="1917648" cy="1418965"/>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圆角 59">
            <a:extLst>
              <a:ext uri="{FF2B5EF4-FFF2-40B4-BE49-F238E27FC236}">
                <a16:creationId xmlns:a16="http://schemas.microsoft.com/office/drawing/2014/main" xmlns="" id="{0C6927D4-E6E8-412C-96E2-460C2397F385}"/>
              </a:ext>
            </a:extLst>
          </p:cNvPr>
          <p:cNvSpPr/>
          <p:nvPr/>
        </p:nvSpPr>
        <p:spPr>
          <a:xfrm>
            <a:off x="1752600" y="3158387"/>
            <a:ext cx="1912688" cy="1418965"/>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圆角 59">
            <a:extLst>
              <a:ext uri="{FF2B5EF4-FFF2-40B4-BE49-F238E27FC236}">
                <a16:creationId xmlns:a16="http://schemas.microsoft.com/office/drawing/2014/main" xmlns="" id="{0C6927D4-E6E8-412C-96E2-460C2397F385}"/>
              </a:ext>
            </a:extLst>
          </p:cNvPr>
          <p:cNvSpPr/>
          <p:nvPr/>
        </p:nvSpPr>
        <p:spPr>
          <a:xfrm>
            <a:off x="8526712" y="3136286"/>
            <a:ext cx="1912688" cy="1418965"/>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a:xfrm>
            <a:off x="4043819" y="3129482"/>
            <a:ext cx="4028864" cy="3141659"/>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Picture 12" descr="E:\2016.01\1.12 扁平化图标\蓝色\AR-蓝色最新-40.png"/>
          <p:cNvPicPr>
            <a:picLocks noChangeAspect="1" noChangeArrowheads="1"/>
          </p:cNvPicPr>
          <p:nvPr/>
        </p:nvPicPr>
        <p:blipFill>
          <a:blip r:embed="rId3" cstate="print"/>
          <a:srcRect/>
          <a:stretch>
            <a:fillRect/>
          </a:stretch>
        </p:blipFill>
        <p:spPr bwMode="auto">
          <a:xfrm>
            <a:off x="2816531" y="5370595"/>
            <a:ext cx="540000" cy="441818"/>
          </a:xfrm>
          <a:prstGeom prst="rect">
            <a:avLst/>
          </a:prstGeom>
          <a:noFill/>
        </p:spPr>
      </p:pic>
      <p:pic>
        <p:nvPicPr>
          <p:cNvPr id="103" name="Picture 12" descr="E:\2016.01\1.12 扁平化图标\蓝色\AR-蓝色最新-40.png"/>
          <p:cNvPicPr>
            <a:picLocks noChangeAspect="1" noChangeArrowheads="1"/>
          </p:cNvPicPr>
          <p:nvPr/>
        </p:nvPicPr>
        <p:blipFill>
          <a:blip r:embed="rId3" cstate="print"/>
          <a:srcRect/>
          <a:stretch>
            <a:fillRect/>
          </a:stretch>
        </p:blipFill>
        <p:spPr bwMode="auto">
          <a:xfrm>
            <a:off x="2816531" y="3321118"/>
            <a:ext cx="540000" cy="441818"/>
          </a:xfrm>
          <a:prstGeom prst="rect">
            <a:avLst/>
          </a:prstGeom>
          <a:noFill/>
        </p:spPr>
      </p:pic>
      <p:pic>
        <p:nvPicPr>
          <p:cNvPr id="104" name="Picture 12" descr="E:\2016.01\1.12 扁平化图标\蓝色\AR-蓝色最新-40.png"/>
          <p:cNvPicPr>
            <a:picLocks noChangeAspect="1" noChangeArrowheads="1"/>
          </p:cNvPicPr>
          <p:nvPr/>
        </p:nvPicPr>
        <p:blipFill>
          <a:blip r:embed="rId3" cstate="print"/>
          <a:srcRect/>
          <a:stretch>
            <a:fillRect/>
          </a:stretch>
        </p:blipFill>
        <p:spPr bwMode="auto">
          <a:xfrm>
            <a:off x="3771606" y="4379186"/>
            <a:ext cx="540000" cy="441818"/>
          </a:xfrm>
          <a:prstGeom prst="rect">
            <a:avLst/>
          </a:prstGeom>
          <a:noFill/>
        </p:spPr>
      </p:pic>
      <p:pic>
        <p:nvPicPr>
          <p:cNvPr id="105" name="Picture 12" descr="E:\2016.01\1.12 扁平化图标\蓝色\AR-蓝色最新-40.png"/>
          <p:cNvPicPr>
            <a:picLocks noChangeAspect="1" noChangeArrowheads="1"/>
          </p:cNvPicPr>
          <p:nvPr/>
        </p:nvPicPr>
        <p:blipFill>
          <a:blip r:embed="rId3" cstate="print"/>
          <a:srcRect/>
          <a:stretch>
            <a:fillRect/>
          </a:stretch>
        </p:blipFill>
        <p:spPr bwMode="auto">
          <a:xfrm>
            <a:off x="8912760" y="5370595"/>
            <a:ext cx="540000" cy="441818"/>
          </a:xfrm>
          <a:prstGeom prst="rect">
            <a:avLst/>
          </a:prstGeom>
          <a:noFill/>
        </p:spPr>
      </p:pic>
      <p:pic>
        <p:nvPicPr>
          <p:cNvPr id="106" name="Picture 12" descr="E:\2016.01\1.12 扁平化图标\蓝色\AR-蓝色最新-40.png"/>
          <p:cNvPicPr>
            <a:picLocks noChangeAspect="1" noChangeArrowheads="1"/>
          </p:cNvPicPr>
          <p:nvPr/>
        </p:nvPicPr>
        <p:blipFill>
          <a:blip r:embed="rId3" cstate="print"/>
          <a:srcRect/>
          <a:stretch>
            <a:fillRect/>
          </a:stretch>
        </p:blipFill>
        <p:spPr bwMode="auto">
          <a:xfrm>
            <a:off x="8912760" y="3321118"/>
            <a:ext cx="540000" cy="441818"/>
          </a:xfrm>
          <a:prstGeom prst="rect">
            <a:avLst/>
          </a:prstGeom>
          <a:noFill/>
        </p:spPr>
      </p:pic>
      <p:pic>
        <p:nvPicPr>
          <p:cNvPr id="107" name="Picture 12" descr="E:\2016.01\1.12 扁平化图标\蓝色\AR-蓝色最新-40.png"/>
          <p:cNvPicPr>
            <a:picLocks noChangeAspect="1" noChangeArrowheads="1"/>
          </p:cNvPicPr>
          <p:nvPr/>
        </p:nvPicPr>
        <p:blipFill>
          <a:blip r:embed="rId3" cstate="print"/>
          <a:srcRect/>
          <a:stretch>
            <a:fillRect/>
          </a:stretch>
        </p:blipFill>
        <p:spPr bwMode="auto">
          <a:xfrm>
            <a:off x="7723981" y="3789269"/>
            <a:ext cx="540000" cy="441818"/>
          </a:xfrm>
          <a:prstGeom prst="rect">
            <a:avLst/>
          </a:prstGeom>
          <a:noFill/>
        </p:spPr>
      </p:pic>
      <p:pic>
        <p:nvPicPr>
          <p:cNvPr id="108" name="Picture 12" descr="E:\2016.01\1.12 扁平化图标\蓝色\AR-蓝色最新-40.png"/>
          <p:cNvPicPr>
            <a:picLocks noChangeAspect="1" noChangeArrowheads="1"/>
          </p:cNvPicPr>
          <p:nvPr/>
        </p:nvPicPr>
        <p:blipFill>
          <a:blip r:embed="rId3" cstate="print"/>
          <a:srcRect/>
          <a:stretch>
            <a:fillRect/>
          </a:stretch>
        </p:blipFill>
        <p:spPr bwMode="auto">
          <a:xfrm>
            <a:off x="5011270" y="3789269"/>
            <a:ext cx="540000" cy="441818"/>
          </a:xfrm>
          <a:prstGeom prst="rect">
            <a:avLst/>
          </a:prstGeom>
          <a:noFill/>
        </p:spPr>
      </p:pic>
      <p:pic>
        <p:nvPicPr>
          <p:cNvPr id="109" name="Picture 12" descr="E:\2016.01\1.12 扁平化图标\蓝色\AR-蓝色最新-40.png"/>
          <p:cNvPicPr>
            <a:picLocks noChangeAspect="1" noChangeArrowheads="1"/>
          </p:cNvPicPr>
          <p:nvPr/>
        </p:nvPicPr>
        <p:blipFill>
          <a:blip r:embed="rId3" cstate="print"/>
          <a:srcRect/>
          <a:stretch>
            <a:fillRect/>
          </a:stretch>
        </p:blipFill>
        <p:spPr bwMode="auto">
          <a:xfrm>
            <a:off x="6367626" y="3789269"/>
            <a:ext cx="540000" cy="441818"/>
          </a:xfrm>
          <a:prstGeom prst="rect">
            <a:avLst/>
          </a:prstGeom>
          <a:noFill/>
        </p:spPr>
      </p:pic>
      <p:pic>
        <p:nvPicPr>
          <p:cNvPr id="110" name="Picture 12" descr="E:\2016.01\1.12 扁平化图标\蓝色\AR-蓝色最新-40.png"/>
          <p:cNvPicPr>
            <a:picLocks noChangeAspect="1" noChangeArrowheads="1"/>
          </p:cNvPicPr>
          <p:nvPr/>
        </p:nvPicPr>
        <p:blipFill>
          <a:blip r:embed="rId3" cstate="print"/>
          <a:srcRect/>
          <a:stretch>
            <a:fillRect/>
          </a:stretch>
        </p:blipFill>
        <p:spPr bwMode="auto">
          <a:xfrm>
            <a:off x="7760535" y="4889037"/>
            <a:ext cx="540000" cy="441818"/>
          </a:xfrm>
          <a:prstGeom prst="rect">
            <a:avLst/>
          </a:prstGeom>
          <a:noFill/>
        </p:spPr>
      </p:pic>
      <p:pic>
        <p:nvPicPr>
          <p:cNvPr id="111" name="Picture 12" descr="E:\2016.01\1.12 扁平化图标\蓝色\AR-蓝色最新-40.png"/>
          <p:cNvPicPr>
            <a:picLocks noChangeAspect="1" noChangeArrowheads="1"/>
          </p:cNvPicPr>
          <p:nvPr/>
        </p:nvPicPr>
        <p:blipFill>
          <a:blip r:embed="rId3" cstate="print"/>
          <a:srcRect/>
          <a:stretch>
            <a:fillRect/>
          </a:stretch>
        </p:blipFill>
        <p:spPr bwMode="auto">
          <a:xfrm>
            <a:off x="5011270" y="4889037"/>
            <a:ext cx="540000" cy="441818"/>
          </a:xfrm>
          <a:prstGeom prst="rect">
            <a:avLst/>
          </a:prstGeom>
          <a:noFill/>
        </p:spPr>
      </p:pic>
      <p:pic>
        <p:nvPicPr>
          <p:cNvPr id="112" name="Picture 12" descr="E:\2016.01\1.12 扁平化图标\蓝色\AR-蓝色最新-40.png"/>
          <p:cNvPicPr>
            <a:picLocks noChangeAspect="1" noChangeArrowheads="1"/>
          </p:cNvPicPr>
          <p:nvPr/>
        </p:nvPicPr>
        <p:blipFill>
          <a:blip r:embed="rId3" cstate="print"/>
          <a:srcRect/>
          <a:stretch>
            <a:fillRect/>
          </a:stretch>
        </p:blipFill>
        <p:spPr bwMode="auto">
          <a:xfrm>
            <a:off x="6367626" y="4889037"/>
            <a:ext cx="540000" cy="441818"/>
          </a:xfrm>
          <a:prstGeom prst="rect">
            <a:avLst/>
          </a:prstGeom>
          <a:noFill/>
        </p:spPr>
      </p:pic>
      <p:cxnSp>
        <p:nvCxnSpPr>
          <p:cNvPr id="113" name="直接连接符 112"/>
          <p:cNvCxnSpPr>
            <a:stCxn id="108" idx="1"/>
            <a:endCxn id="104" idx="3"/>
          </p:cNvCxnSpPr>
          <p:nvPr/>
        </p:nvCxnSpPr>
        <p:spPr>
          <a:xfrm flipH="1">
            <a:off x="4311606" y="4010178"/>
            <a:ext cx="699664" cy="5899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9" idx="1"/>
            <a:endCxn id="108" idx="3"/>
          </p:cNvCxnSpPr>
          <p:nvPr/>
        </p:nvCxnSpPr>
        <p:spPr>
          <a:xfrm flipH="1">
            <a:off x="5551270" y="4010178"/>
            <a:ext cx="81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8" idx="2"/>
            <a:endCxn id="111" idx="0"/>
          </p:cNvCxnSpPr>
          <p:nvPr/>
        </p:nvCxnSpPr>
        <p:spPr>
          <a:xfrm>
            <a:off x="5281270" y="4231087"/>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11" idx="3"/>
            <a:endCxn id="112" idx="1"/>
          </p:cNvCxnSpPr>
          <p:nvPr/>
        </p:nvCxnSpPr>
        <p:spPr>
          <a:xfrm>
            <a:off x="5551270" y="5109946"/>
            <a:ext cx="81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12" idx="0"/>
            <a:endCxn id="109" idx="2"/>
          </p:cNvCxnSpPr>
          <p:nvPr/>
        </p:nvCxnSpPr>
        <p:spPr>
          <a:xfrm flipV="1">
            <a:off x="6637626" y="4231087"/>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9" idx="3"/>
            <a:endCxn id="107" idx="1"/>
          </p:cNvCxnSpPr>
          <p:nvPr/>
        </p:nvCxnSpPr>
        <p:spPr>
          <a:xfrm>
            <a:off x="6907626" y="4010178"/>
            <a:ext cx="8163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12" idx="3"/>
            <a:endCxn id="110" idx="1"/>
          </p:cNvCxnSpPr>
          <p:nvPr/>
        </p:nvCxnSpPr>
        <p:spPr>
          <a:xfrm>
            <a:off x="6907626" y="5109946"/>
            <a:ext cx="8529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7" idx="3"/>
            <a:endCxn id="106" idx="1"/>
          </p:cNvCxnSpPr>
          <p:nvPr/>
        </p:nvCxnSpPr>
        <p:spPr>
          <a:xfrm flipV="1">
            <a:off x="8263981" y="3542027"/>
            <a:ext cx="648779" cy="4681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0" idx="3"/>
            <a:endCxn id="105" idx="1"/>
          </p:cNvCxnSpPr>
          <p:nvPr/>
        </p:nvCxnSpPr>
        <p:spPr>
          <a:xfrm>
            <a:off x="8300535" y="5109946"/>
            <a:ext cx="612225" cy="4815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04" idx="0"/>
            <a:endCxn id="103" idx="3"/>
          </p:cNvCxnSpPr>
          <p:nvPr/>
        </p:nvCxnSpPr>
        <p:spPr>
          <a:xfrm flipH="1" flipV="1">
            <a:off x="3356531" y="3542027"/>
            <a:ext cx="685075" cy="8371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04" idx="2"/>
            <a:endCxn id="102" idx="3"/>
          </p:cNvCxnSpPr>
          <p:nvPr/>
        </p:nvCxnSpPr>
        <p:spPr>
          <a:xfrm flipH="1">
            <a:off x="3356531" y="4821004"/>
            <a:ext cx="685075" cy="7705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4442137" y="5896846"/>
            <a:ext cx="3232229"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sp>
        <p:nvSpPr>
          <p:cNvPr id="133" name="文本框 132"/>
          <p:cNvSpPr txBox="1"/>
          <p:nvPr/>
        </p:nvSpPr>
        <p:spPr>
          <a:xfrm>
            <a:off x="1787107" y="4089300"/>
            <a:ext cx="1773758"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Company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A's network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province X</a:t>
            </a:r>
          </a:p>
        </p:txBody>
      </p:sp>
      <p:sp>
        <p:nvSpPr>
          <p:cNvPr id="134" name="文本框 133"/>
          <p:cNvSpPr txBox="1"/>
          <p:nvPr/>
        </p:nvSpPr>
        <p:spPr>
          <a:xfrm>
            <a:off x="1786399" y="5783090"/>
            <a:ext cx="1770322"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Company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B's network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province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X</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a:xfrm>
            <a:off x="8648112" y="5850669"/>
            <a:ext cx="1773758"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Company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B's network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province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Z</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文本框 138"/>
          <p:cNvSpPr txBox="1"/>
          <p:nvPr/>
        </p:nvSpPr>
        <p:spPr>
          <a:xfrm>
            <a:off x="8576459" y="4045346"/>
            <a:ext cx="1766887" cy="523220"/>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Company </a:t>
            </a: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A's network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in province Y</a:t>
            </a:r>
          </a:p>
        </p:txBody>
      </p:sp>
      <p:cxnSp>
        <p:nvCxnSpPr>
          <p:cNvPr id="140" name="直接连接符 139"/>
          <p:cNvCxnSpPr/>
          <p:nvPr/>
        </p:nvCxnSpPr>
        <p:spPr>
          <a:xfrm>
            <a:off x="5551270" y="4010178"/>
            <a:ext cx="816356"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V="1">
            <a:off x="5551270" y="4019997"/>
            <a:ext cx="816356" cy="10899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6907626" y="4010178"/>
            <a:ext cx="852909"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42352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94177" y="410400"/>
            <a:ext cx="9827761" cy="640800"/>
          </a:xfrm>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Network Architecture of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Content Placeholder 3"/>
          <p:cNvSpPr>
            <a:spLocks noGrp="1"/>
          </p:cNvSpPr>
          <p:nvPr>
            <p:ph type="body" sz="quarter" idx="4294967295"/>
          </p:nvPr>
        </p:nvSpPr>
        <p:spPr>
          <a:xfrm>
            <a:off x="468317" y="1233489"/>
            <a:ext cx="11276183" cy="1379986"/>
          </a:xfrm>
        </p:spPr>
        <p:txBody>
          <a:bodyPr wrap="square">
            <a:noAutofit/>
          </a:bodyPr>
          <a:lstStyle/>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A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consists of three parts: customer edge (CE), provider edge (PE), and provider (P). The PE and </a:t>
            </a:r>
            <a:r>
              <a:rPr lang="en-US" sz="1800" dirty="0" err="1">
                <a:latin typeface="Huawei Sans" panose="020C0503030203020204" pitchFamily="34" charset="0"/>
                <a:ea typeface="方正兰亭黑简体" panose="02000000000000000000" pitchFamily="2" charset="-122"/>
                <a:sym typeface="Huawei Sans" panose="020C0503030203020204" pitchFamily="34" charset="0"/>
              </a:rPr>
              <a:t>P are</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carrier devices, whereas the CE is a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user device.</a:t>
            </a:r>
          </a:p>
          <a:p>
            <a:pPr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A site represents a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user, consisting of CEs and other user devices.</a:t>
            </a:r>
          </a:p>
          <a:p>
            <a:pPr fontAlgn="ct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圆角 59">
            <a:extLst>
              <a:ext uri="{FF2B5EF4-FFF2-40B4-BE49-F238E27FC236}">
                <a16:creationId xmlns:a16="http://schemas.microsoft.com/office/drawing/2014/main" xmlns="" id="{0C6927D4-E6E8-412C-96E2-460C2397F385}"/>
              </a:ext>
            </a:extLst>
          </p:cNvPr>
          <p:cNvSpPr>
            <a:spLocks/>
          </p:cNvSpPr>
          <p:nvPr/>
        </p:nvSpPr>
        <p:spPr>
          <a:xfrm>
            <a:off x="8526712" y="4803992"/>
            <a:ext cx="1887288" cy="1418965"/>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圆角 59">
            <a:extLst>
              <a:ext uri="{FF2B5EF4-FFF2-40B4-BE49-F238E27FC236}">
                <a16:creationId xmlns:a16="http://schemas.microsoft.com/office/drawing/2014/main" xmlns="" id="{0C6927D4-E6E8-412C-96E2-460C2397F385}"/>
              </a:ext>
            </a:extLst>
          </p:cNvPr>
          <p:cNvSpPr>
            <a:spLocks/>
          </p:cNvSpPr>
          <p:nvPr/>
        </p:nvSpPr>
        <p:spPr>
          <a:xfrm>
            <a:off x="1752600" y="4730990"/>
            <a:ext cx="1887288" cy="1418965"/>
          </a:xfrm>
          <a:prstGeom prst="roundRect">
            <a:avLst/>
          </a:prstGeom>
          <a:solidFill>
            <a:schemeClr val="bg1"/>
          </a:solidFill>
          <a:ln w="19050">
            <a:solidFill>
              <a:srgbClr val="8BC9A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圆角 59">
            <a:extLst>
              <a:ext uri="{FF2B5EF4-FFF2-40B4-BE49-F238E27FC236}">
                <a16:creationId xmlns:a16="http://schemas.microsoft.com/office/drawing/2014/main" xmlns="" id="{0C6927D4-E6E8-412C-96E2-460C2397F385}"/>
              </a:ext>
            </a:extLst>
          </p:cNvPr>
          <p:cNvSpPr>
            <a:spLocks/>
          </p:cNvSpPr>
          <p:nvPr/>
        </p:nvSpPr>
        <p:spPr>
          <a:xfrm>
            <a:off x="1752600" y="3035295"/>
            <a:ext cx="1887288" cy="1418965"/>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圆角 59">
            <a:extLst>
              <a:ext uri="{FF2B5EF4-FFF2-40B4-BE49-F238E27FC236}">
                <a16:creationId xmlns:a16="http://schemas.microsoft.com/office/drawing/2014/main" xmlns="" id="{0C6927D4-E6E8-412C-96E2-460C2397F385}"/>
              </a:ext>
            </a:extLst>
          </p:cNvPr>
          <p:cNvSpPr>
            <a:spLocks/>
          </p:cNvSpPr>
          <p:nvPr/>
        </p:nvSpPr>
        <p:spPr>
          <a:xfrm>
            <a:off x="8526712" y="3013194"/>
            <a:ext cx="1887288" cy="1418965"/>
          </a:xfrm>
          <a:prstGeom prst="roundRect">
            <a:avLst/>
          </a:prstGeom>
          <a:solidFill>
            <a:schemeClr val="bg1"/>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圆角矩形 100"/>
          <p:cNvSpPr/>
          <p:nvPr/>
        </p:nvSpPr>
        <p:spPr>
          <a:xfrm>
            <a:off x="4043819" y="3006390"/>
            <a:ext cx="4028864" cy="3141659"/>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Picture 12" descr="E:\2016.01\1.12 扁平化图标\蓝色\AR-蓝色最新-40.png"/>
          <p:cNvPicPr>
            <a:picLocks noChangeAspect="1" noChangeArrowheads="1"/>
          </p:cNvPicPr>
          <p:nvPr/>
        </p:nvPicPr>
        <p:blipFill>
          <a:blip r:embed="rId3" cstate="print"/>
          <a:srcRect/>
          <a:stretch>
            <a:fillRect/>
          </a:stretch>
        </p:blipFill>
        <p:spPr bwMode="auto">
          <a:xfrm>
            <a:off x="2816531" y="5124411"/>
            <a:ext cx="540000" cy="441818"/>
          </a:xfrm>
          <a:prstGeom prst="rect">
            <a:avLst/>
          </a:prstGeom>
          <a:noFill/>
        </p:spPr>
      </p:pic>
      <p:pic>
        <p:nvPicPr>
          <p:cNvPr id="103" name="Picture 12" descr="E:\2016.01\1.12 扁平化图标\蓝色\AR-蓝色最新-40.png"/>
          <p:cNvPicPr>
            <a:picLocks noChangeAspect="1" noChangeArrowheads="1"/>
          </p:cNvPicPr>
          <p:nvPr/>
        </p:nvPicPr>
        <p:blipFill>
          <a:blip r:embed="rId3" cstate="print"/>
          <a:srcRect/>
          <a:stretch>
            <a:fillRect/>
          </a:stretch>
        </p:blipFill>
        <p:spPr bwMode="auto">
          <a:xfrm>
            <a:off x="2816531" y="3198026"/>
            <a:ext cx="540000" cy="441818"/>
          </a:xfrm>
          <a:prstGeom prst="rect">
            <a:avLst/>
          </a:prstGeom>
          <a:noFill/>
        </p:spPr>
      </p:pic>
      <p:pic>
        <p:nvPicPr>
          <p:cNvPr id="104" name="Picture 12" descr="E:\2016.01\1.12 扁平化图标\蓝色\AR-蓝色最新-40.png"/>
          <p:cNvPicPr>
            <a:picLocks noChangeAspect="1" noChangeArrowheads="1"/>
          </p:cNvPicPr>
          <p:nvPr/>
        </p:nvPicPr>
        <p:blipFill>
          <a:blip r:embed="rId3" cstate="print"/>
          <a:srcRect/>
          <a:stretch>
            <a:fillRect/>
          </a:stretch>
        </p:blipFill>
        <p:spPr bwMode="auto">
          <a:xfrm>
            <a:off x="3771606" y="4256094"/>
            <a:ext cx="540000" cy="441818"/>
          </a:xfrm>
          <a:prstGeom prst="rect">
            <a:avLst/>
          </a:prstGeom>
          <a:noFill/>
        </p:spPr>
      </p:pic>
      <p:pic>
        <p:nvPicPr>
          <p:cNvPr id="105" name="Picture 12" descr="E:\2016.01\1.12 扁平化图标\蓝色\AR-蓝色最新-40.png"/>
          <p:cNvPicPr>
            <a:picLocks noChangeAspect="1" noChangeArrowheads="1"/>
          </p:cNvPicPr>
          <p:nvPr/>
        </p:nvPicPr>
        <p:blipFill>
          <a:blip r:embed="rId3" cstate="print"/>
          <a:srcRect/>
          <a:stretch>
            <a:fillRect/>
          </a:stretch>
        </p:blipFill>
        <p:spPr bwMode="auto">
          <a:xfrm>
            <a:off x="8912760" y="5115618"/>
            <a:ext cx="540000" cy="441818"/>
          </a:xfrm>
          <a:prstGeom prst="rect">
            <a:avLst/>
          </a:prstGeom>
          <a:noFill/>
        </p:spPr>
      </p:pic>
      <p:pic>
        <p:nvPicPr>
          <p:cNvPr id="106" name="Picture 12" descr="E:\2016.01\1.12 扁平化图标\蓝色\AR-蓝色最新-40.png"/>
          <p:cNvPicPr>
            <a:picLocks noChangeAspect="1" noChangeArrowheads="1"/>
          </p:cNvPicPr>
          <p:nvPr/>
        </p:nvPicPr>
        <p:blipFill>
          <a:blip r:embed="rId3" cstate="print"/>
          <a:srcRect/>
          <a:stretch>
            <a:fillRect/>
          </a:stretch>
        </p:blipFill>
        <p:spPr bwMode="auto">
          <a:xfrm>
            <a:off x="8912760" y="3198026"/>
            <a:ext cx="540000" cy="441818"/>
          </a:xfrm>
          <a:prstGeom prst="rect">
            <a:avLst/>
          </a:prstGeom>
          <a:noFill/>
        </p:spPr>
      </p:pic>
      <p:pic>
        <p:nvPicPr>
          <p:cNvPr id="107" name="Picture 12" descr="E:\2016.01\1.12 扁平化图标\蓝色\AR-蓝色最新-40.png"/>
          <p:cNvPicPr>
            <a:picLocks noChangeAspect="1" noChangeArrowheads="1"/>
          </p:cNvPicPr>
          <p:nvPr/>
        </p:nvPicPr>
        <p:blipFill>
          <a:blip r:embed="rId3" cstate="print"/>
          <a:srcRect/>
          <a:stretch>
            <a:fillRect/>
          </a:stretch>
        </p:blipFill>
        <p:spPr bwMode="auto">
          <a:xfrm>
            <a:off x="7723981" y="3666177"/>
            <a:ext cx="540000" cy="441818"/>
          </a:xfrm>
          <a:prstGeom prst="rect">
            <a:avLst/>
          </a:prstGeom>
          <a:noFill/>
        </p:spPr>
      </p:pic>
      <p:pic>
        <p:nvPicPr>
          <p:cNvPr id="108" name="Picture 12" descr="E:\2016.01\1.12 扁平化图标\蓝色\AR-蓝色最新-40.png"/>
          <p:cNvPicPr>
            <a:picLocks noChangeAspect="1" noChangeArrowheads="1"/>
          </p:cNvPicPr>
          <p:nvPr/>
        </p:nvPicPr>
        <p:blipFill>
          <a:blip r:embed="rId3" cstate="print"/>
          <a:srcRect/>
          <a:stretch>
            <a:fillRect/>
          </a:stretch>
        </p:blipFill>
        <p:spPr bwMode="auto">
          <a:xfrm>
            <a:off x="5011270" y="3666177"/>
            <a:ext cx="540000" cy="441818"/>
          </a:xfrm>
          <a:prstGeom prst="rect">
            <a:avLst/>
          </a:prstGeom>
          <a:noFill/>
        </p:spPr>
      </p:pic>
      <p:pic>
        <p:nvPicPr>
          <p:cNvPr id="109" name="Picture 12" descr="E:\2016.01\1.12 扁平化图标\蓝色\AR-蓝色最新-40.png"/>
          <p:cNvPicPr>
            <a:picLocks noChangeAspect="1" noChangeArrowheads="1"/>
          </p:cNvPicPr>
          <p:nvPr/>
        </p:nvPicPr>
        <p:blipFill>
          <a:blip r:embed="rId3" cstate="print"/>
          <a:srcRect/>
          <a:stretch>
            <a:fillRect/>
          </a:stretch>
        </p:blipFill>
        <p:spPr bwMode="auto">
          <a:xfrm>
            <a:off x="6367626" y="3666177"/>
            <a:ext cx="540000" cy="441818"/>
          </a:xfrm>
          <a:prstGeom prst="rect">
            <a:avLst/>
          </a:prstGeom>
          <a:noFill/>
        </p:spPr>
      </p:pic>
      <p:pic>
        <p:nvPicPr>
          <p:cNvPr id="110" name="Picture 12" descr="E:\2016.01\1.12 扁平化图标\蓝色\AR-蓝色最新-40.png"/>
          <p:cNvPicPr>
            <a:picLocks noChangeAspect="1" noChangeArrowheads="1"/>
          </p:cNvPicPr>
          <p:nvPr/>
        </p:nvPicPr>
        <p:blipFill>
          <a:blip r:embed="rId3" cstate="print"/>
          <a:srcRect/>
          <a:stretch>
            <a:fillRect/>
          </a:stretch>
        </p:blipFill>
        <p:spPr bwMode="auto">
          <a:xfrm>
            <a:off x="7760535" y="4765945"/>
            <a:ext cx="540000" cy="441818"/>
          </a:xfrm>
          <a:prstGeom prst="rect">
            <a:avLst/>
          </a:prstGeom>
          <a:noFill/>
        </p:spPr>
      </p:pic>
      <p:pic>
        <p:nvPicPr>
          <p:cNvPr id="111" name="Picture 12" descr="E:\2016.01\1.12 扁平化图标\蓝色\AR-蓝色最新-40.png"/>
          <p:cNvPicPr>
            <a:picLocks noChangeAspect="1" noChangeArrowheads="1"/>
          </p:cNvPicPr>
          <p:nvPr/>
        </p:nvPicPr>
        <p:blipFill>
          <a:blip r:embed="rId3" cstate="print"/>
          <a:srcRect/>
          <a:stretch>
            <a:fillRect/>
          </a:stretch>
        </p:blipFill>
        <p:spPr bwMode="auto">
          <a:xfrm>
            <a:off x="5011270" y="4765945"/>
            <a:ext cx="540000" cy="441818"/>
          </a:xfrm>
          <a:prstGeom prst="rect">
            <a:avLst/>
          </a:prstGeom>
          <a:noFill/>
        </p:spPr>
      </p:pic>
      <p:pic>
        <p:nvPicPr>
          <p:cNvPr id="112" name="Picture 12" descr="E:\2016.01\1.12 扁平化图标\蓝色\AR-蓝色最新-40.png"/>
          <p:cNvPicPr>
            <a:picLocks noChangeAspect="1" noChangeArrowheads="1"/>
          </p:cNvPicPr>
          <p:nvPr/>
        </p:nvPicPr>
        <p:blipFill>
          <a:blip r:embed="rId3" cstate="print"/>
          <a:srcRect/>
          <a:stretch>
            <a:fillRect/>
          </a:stretch>
        </p:blipFill>
        <p:spPr bwMode="auto">
          <a:xfrm>
            <a:off x="6367626" y="4765945"/>
            <a:ext cx="540000" cy="441818"/>
          </a:xfrm>
          <a:prstGeom prst="rect">
            <a:avLst/>
          </a:prstGeom>
          <a:noFill/>
        </p:spPr>
      </p:pic>
      <p:cxnSp>
        <p:nvCxnSpPr>
          <p:cNvPr id="113" name="直接连接符 112"/>
          <p:cNvCxnSpPr>
            <a:stCxn id="108" idx="1"/>
            <a:endCxn id="104" idx="3"/>
          </p:cNvCxnSpPr>
          <p:nvPr/>
        </p:nvCxnSpPr>
        <p:spPr>
          <a:xfrm flipH="1">
            <a:off x="4311606" y="3887086"/>
            <a:ext cx="699664" cy="5899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9" idx="1"/>
            <a:endCxn id="108" idx="3"/>
          </p:cNvCxnSpPr>
          <p:nvPr/>
        </p:nvCxnSpPr>
        <p:spPr>
          <a:xfrm flipH="1">
            <a:off x="5551270" y="3887086"/>
            <a:ext cx="81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8" idx="2"/>
            <a:endCxn id="111" idx="0"/>
          </p:cNvCxnSpPr>
          <p:nvPr/>
        </p:nvCxnSpPr>
        <p:spPr>
          <a:xfrm>
            <a:off x="5281270" y="4107995"/>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11" idx="3"/>
            <a:endCxn id="112" idx="1"/>
          </p:cNvCxnSpPr>
          <p:nvPr/>
        </p:nvCxnSpPr>
        <p:spPr>
          <a:xfrm>
            <a:off x="5551270" y="4986854"/>
            <a:ext cx="81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12" idx="0"/>
            <a:endCxn id="109" idx="2"/>
          </p:cNvCxnSpPr>
          <p:nvPr/>
        </p:nvCxnSpPr>
        <p:spPr>
          <a:xfrm flipV="1">
            <a:off x="6637626" y="4107995"/>
            <a:ext cx="0" cy="6579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9" idx="3"/>
            <a:endCxn id="107" idx="1"/>
          </p:cNvCxnSpPr>
          <p:nvPr/>
        </p:nvCxnSpPr>
        <p:spPr>
          <a:xfrm>
            <a:off x="6907626" y="3887086"/>
            <a:ext cx="81635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12" idx="3"/>
            <a:endCxn id="110" idx="1"/>
          </p:cNvCxnSpPr>
          <p:nvPr/>
        </p:nvCxnSpPr>
        <p:spPr>
          <a:xfrm>
            <a:off x="6907626" y="4986854"/>
            <a:ext cx="85290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7" idx="3"/>
            <a:endCxn id="106" idx="1"/>
          </p:cNvCxnSpPr>
          <p:nvPr/>
        </p:nvCxnSpPr>
        <p:spPr>
          <a:xfrm flipV="1">
            <a:off x="8263981" y="3418935"/>
            <a:ext cx="648779" cy="4681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10" idx="3"/>
            <a:endCxn id="105" idx="1"/>
          </p:cNvCxnSpPr>
          <p:nvPr/>
        </p:nvCxnSpPr>
        <p:spPr>
          <a:xfrm>
            <a:off x="8300535" y="4986854"/>
            <a:ext cx="612225" cy="3496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04" idx="0"/>
            <a:endCxn id="103" idx="3"/>
          </p:cNvCxnSpPr>
          <p:nvPr/>
        </p:nvCxnSpPr>
        <p:spPr>
          <a:xfrm flipH="1" flipV="1">
            <a:off x="3356531" y="3418935"/>
            <a:ext cx="685075" cy="8371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04" idx="2"/>
            <a:endCxn id="102" idx="3"/>
          </p:cNvCxnSpPr>
          <p:nvPr/>
        </p:nvCxnSpPr>
        <p:spPr>
          <a:xfrm flipH="1">
            <a:off x="3356531" y="4697912"/>
            <a:ext cx="685075" cy="64740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a:xfrm>
            <a:off x="5079688" y="4526080"/>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6" name="文本框 125"/>
          <p:cNvSpPr txBox="1"/>
          <p:nvPr/>
        </p:nvSpPr>
        <p:spPr>
          <a:xfrm>
            <a:off x="6436044" y="4526080"/>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27" name="文本框 126"/>
          <p:cNvSpPr txBox="1"/>
          <p:nvPr/>
        </p:nvSpPr>
        <p:spPr>
          <a:xfrm>
            <a:off x="7828964" y="4526080"/>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28" name="文本框 127"/>
          <p:cNvSpPr txBox="1"/>
          <p:nvPr/>
        </p:nvSpPr>
        <p:spPr>
          <a:xfrm>
            <a:off x="3443226" y="4370798"/>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29" name="文本框 128"/>
          <p:cNvSpPr txBox="1"/>
          <p:nvPr/>
        </p:nvSpPr>
        <p:spPr>
          <a:xfrm>
            <a:off x="2887598" y="3589128"/>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0" name="文本框 129"/>
          <p:cNvSpPr txBox="1"/>
          <p:nvPr/>
        </p:nvSpPr>
        <p:spPr>
          <a:xfrm>
            <a:off x="2887598" y="5509688"/>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1" name="文本框 130"/>
          <p:cNvSpPr txBox="1"/>
          <p:nvPr/>
        </p:nvSpPr>
        <p:spPr>
          <a:xfrm>
            <a:off x="8983827" y="3589128"/>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2" name="文本框 131"/>
          <p:cNvSpPr txBox="1"/>
          <p:nvPr/>
        </p:nvSpPr>
        <p:spPr>
          <a:xfrm>
            <a:off x="8983827" y="5500895"/>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133" name="文本框 132"/>
          <p:cNvSpPr txBox="1"/>
          <p:nvPr/>
        </p:nvSpPr>
        <p:spPr>
          <a:xfrm>
            <a:off x="1789197" y="3825533"/>
            <a:ext cx="1101364" cy="523220"/>
          </a:xfrm>
          <a:prstGeom prst="rect">
            <a:avLst/>
          </a:prstGeom>
          <a:noFill/>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Company A's network in </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province X</a:t>
            </a:r>
          </a:p>
        </p:txBody>
      </p:sp>
      <p:sp>
        <p:nvSpPr>
          <p:cNvPr id="134" name="文本框 133"/>
          <p:cNvSpPr txBox="1"/>
          <p:nvPr/>
        </p:nvSpPr>
        <p:spPr>
          <a:xfrm>
            <a:off x="1787838" y="5519323"/>
            <a:ext cx="1099231" cy="523220"/>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Company </a:t>
            </a: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B's</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 province </a:t>
            </a: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X</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a:xfrm>
            <a:off x="9248080" y="5586902"/>
            <a:ext cx="1101364" cy="523220"/>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Company </a:t>
            </a: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B's</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network </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 province </a:t>
            </a: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Z</a:t>
            </a:r>
            <a:endPar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a:xfrm>
            <a:off x="5084390" y="403161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7" name="文本框 136"/>
          <p:cNvSpPr txBox="1"/>
          <p:nvPr/>
        </p:nvSpPr>
        <p:spPr>
          <a:xfrm>
            <a:off x="6440746" y="4031611"/>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138" name="文本框 137"/>
          <p:cNvSpPr txBox="1"/>
          <p:nvPr/>
        </p:nvSpPr>
        <p:spPr>
          <a:xfrm>
            <a:off x="7797453" y="4031611"/>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139" name="文本框 138"/>
          <p:cNvSpPr txBox="1"/>
          <p:nvPr/>
        </p:nvSpPr>
        <p:spPr>
          <a:xfrm>
            <a:off x="9175125" y="3807955"/>
            <a:ext cx="1097097" cy="523220"/>
          </a:xfrm>
          <a:prstGeom prst="rect">
            <a:avLst/>
          </a:prstGeom>
          <a:noFill/>
        </p:spPr>
        <p:txBody>
          <a:bodyPr wrap="square" rtlCol="0">
            <a:noAutofit/>
          </a:bodyPr>
          <a:lstStyle/>
          <a:p>
            <a:pPr algn="ct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Company </a:t>
            </a:r>
            <a:r>
              <a:rPr lang="en-US" altLang="zh-CN"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A's network </a:t>
            </a: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in </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province Y</a:t>
            </a:r>
          </a:p>
        </p:txBody>
      </p:sp>
      <p:sp>
        <p:nvSpPr>
          <p:cNvPr id="47" name="文本框 46"/>
          <p:cNvSpPr txBox="1"/>
          <p:nvPr/>
        </p:nvSpPr>
        <p:spPr>
          <a:xfrm>
            <a:off x="1994600" y="3210939"/>
            <a:ext cx="846739"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48" name="文本框 47"/>
          <p:cNvSpPr txBox="1"/>
          <p:nvPr/>
        </p:nvSpPr>
        <p:spPr>
          <a:xfrm>
            <a:off x="9405385" y="3210939"/>
            <a:ext cx="834395"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sp>
        <p:nvSpPr>
          <p:cNvPr id="49" name="文本框 48"/>
          <p:cNvSpPr txBox="1"/>
          <p:nvPr/>
        </p:nvSpPr>
        <p:spPr>
          <a:xfrm>
            <a:off x="1999890" y="5134278"/>
            <a:ext cx="836158"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Site C</a:t>
            </a:r>
          </a:p>
        </p:txBody>
      </p:sp>
      <p:sp>
        <p:nvSpPr>
          <p:cNvPr id="50" name="文本框 49"/>
          <p:cNvSpPr txBox="1"/>
          <p:nvPr/>
        </p:nvSpPr>
        <p:spPr>
          <a:xfrm>
            <a:off x="9390396" y="5110813"/>
            <a:ext cx="864372"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D</a:t>
            </a:r>
          </a:p>
        </p:txBody>
      </p:sp>
      <p:sp>
        <p:nvSpPr>
          <p:cNvPr id="51" name="文本框 50"/>
          <p:cNvSpPr txBox="1"/>
          <p:nvPr/>
        </p:nvSpPr>
        <p:spPr>
          <a:xfrm>
            <a:off x="4486098" y="5756168"/>
            <a:ext cx="3232229" cy="307777"/>
          </a:xfrm>
          <a:prstGeom prst="rect">
            <a:avLst/>
          </a:prstGeom>
          <a:noFill/>
        </p:spPr>
        <p:txBody>
          <a:bodyPr wrap="square" rtlCol="0">
            <a:noAutofit/>
          </a:bodyPr>
          <a:lstStyle/>
          <a:p>
            <a:pPr algn="ct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cxnSp>
        <p:nvCxnSpPr>
          <p:cNvPr id="5" name="直接连接符 4"/>
          <p:cNvCxnSpPr>
            <a:stCxn id="108" idx="3"/>
            <a:endCxn id="112" idx="1"/>
          </p:cNvCxnSpPr>
          <p:nvPr/>
        </p:nvCxnSpPr>
        <p:spPr>
          <a:xfrm>
            <a:off x="5551270" y="3887086"/>
            <a:ext cx="816356"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5551270" y="3896905"/>
            <a:ext cx="816356" cy="10899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9" idx="3"/>
          </p:cNvCxnSpPr>
          <p:nvPr/>
        </p:nvCxnSpPr>
        <p:spPr>
          <a:xfrm>
            <a:off x="6907626" y="3887086"/>
            <a:ext cx="852909" cy="10997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8373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圆角矩形标注 102"/>
          <p:cNvSpPr/>
          <p:nvPr/>
        </p:nvSpPr>
        <p:spPr>
          <a:xfrm>
            <a:off x="3929471" y="3402532"/>
            <a:ext cx="2311630" cy="1065980"/>
          </a:xfrm>
          <a:prstGeom prst="wedgeRoundRectCallout">
            <a:avLst>
              <a:gd name="adj1" fmla="val 46321"/>
              <a:gd name="adj2" fmla="val 105422"/>
              <a:gd name="adj3" fmla="val 16667"/>
            </a:avLst>
          </a:prstGeom>
          <a:no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a:xfrm>
            <a:off x="6314573" y="3817786"/>
            <a:ext cx="4000659" cy="2327986"/>
          </a:xfrm>
          <a:prstGeom prst="roundRect">
            <a:avLst/>
          </a:prstGeom>
          <a:solidFill>
            <a:srgbClr val="F3FBFE"/>
          </a:solidFill>
          <a:ln w="28575"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a:xfrm>
            <a:off x="1602969" y="410400"/>
            <a:ext cx="9827761" cy="640800"/>
          </a:xfrm>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Technical Architecture of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4294967295"/>
          </p:nvPr>
        </p:nvSpPr>
        <p:spPr>
          <a:xfrm>
            <a:off x="468317" y="1233487"/>
            <a:ext cx="11276183" cy="3057757"/>
          </a:xfrm>
        </p:spPr>
        <p:txBody>
          <a:bodyPr wrap="square">
            <a:noAutofit/>
          </a:bodyPr>
          <a:lstStyle/>
          <a:p>
            <a:pPr marL="0" indent="0" fontAlgn="ctr">
              <a:lnSpc>
                <a:spcPct val="126000"/>
              </a:lnSpc>
              <a:buNone/>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is not a single VPN technology. Rather, it is a comprehensive solution that combines multiple technologies, including:</a:t>
            </a:r>
          </a:p>
          <a:p>
            <a:pPr lvl="1" fontAlgn="ctr">
              <a:lnSpc>
                <a:spcPct val="126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MP-BGP: transmits site routing information between PEs.</a:t>
            </a:r>
          </a:p>
          <a:p>
            <a:pPr lvl="1" fontAlgn="ctr">
              <a:lnSpc>
                <a:spcPct val="126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LDP: establishes tunnels between PEs.</a:t>
            </a:r>
          </a:p>
          <a:p>
            <a:pPr lvl="1" fontAlgn="ctr">
              <a:lnSpc>
                <a:spcPct val="126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VRF: manages VPN users on PEs.</a:t>
            </a:r>
          </a:p>
          <a:p>
            <a:pPr lvl="1" fontAlgn="ctr">
              <a:lnSpc>
                <a:spcPct val="126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Static route, IGP, or BGP: exchanges routing information between PEs and CEs.</a:t>
            </a:r>
          </a:p>
        </p:txBody>
      </p:sp>
      <p:sp>
        <p:nvSpPr>
          <p:cNvPr id="50" name="文本框 49"/>
          <p:cNvSpPr txBox="1"/>
          <p:nvPr/>
        </p:nvSpPr>
        <p:spPr>
          <a:xfrm>
            <a:off x="6962476" y="5833520"/>
            <a:ext cx="2938390" cy="307777"/>
          </a:xfrm>
          <a:prstGeom prst="rect">
            <a:avLst/>
          </a:prstGeom>
          <a:noFill/>
        </p:spPr>
        <p:txBody>
          <a:bodyPr wrap="square" rtlCol="0">
            <a:noAutofit/>
          </a:bodyPr>
          <a:lstStyle/>
          <a:p>
            <a:pPr algn="ctr" fontAlgn="ctr"/>
            <a:r>
              <a:rPr lang="en-US" sz="12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backbone network</a:t>
            </a:r>
          </a:p>
        </p:txBody>
      </p:sp>
      <p:cxnSp>
        <p:nvCxnSpPr>
          <p:cNvPr id="26" name="直接连接符 25"/>
          <p:cNvCxnSpPr>
            <a:stCxn id="11" idx="3"/>
            <a:endCxn id="17" idx="1"/>
          </p:cNvCxnSpPr>
          <p:nvPr/>
        </p:nvCxnSpPr>
        <p:spPr>
          <a:xfrm>
            <a:off x="6582360" y="5120125"/>
            <a:ext cx="34489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2" descr="E:\2016.01\1.12 扁平化图标\蓝色\AR-蓝色最新-40.png"/>
          <p:cNvPicPr>
            <a:picLocks noChangeAspect="1" noChangeArrowheads="1"/>
          </p:cNvPicPr>
          <p:nvPr/>
        </p:nvPicPr>
        <p:blipFill>
          <a:blip r:embed="rId3" cstate="print"/>
          <a:srcRect/>
          <a:stretch>
            <a:fillRect/>
          </a:stretch>
        </p:blipFill>
        <p:spPr bwMode="auto">
          <a:xfrm>
            <a:off x="6042360" y="4899216"/>
            <a:ext cx="540000" cy="441818"/>
          </a:xfrm>
          <a:prstGeom prst="rect">
            <a:avLst/>
          </a:prstGeom>
          <a:noFill/>
        </p:spPr>
      </p:pic>
      <p:pic>
        <p:nvPicPr>
          <p:cNvPr id="17" name="Picture 12" descr="E:\2016.01\1.12 扁平化图标\蓝色\AR-蓝色最新-40.png"/>
          <p:cNvPicPr>
            <a:picLocks noChangeAspect="1" noChangeArrowheads="1"/>
          </p:cNvPicPr>
          <p:nvPr/>
        </p:nvPicPr>
        <p:blipFill>
          <a:blip r:embed="rId3" cstate="print"/>
          <a:srcRect/>
          <a:stretch>
            <a:fillRect/>
          </a:stretch>
        </p:blipFill>
        <p:spPr bwMode="auto">
          <a:xfrm>
            <a:off x="10031289" y="4899216"/>
            <a:ext cx="540000" cy="441818"/>
          </a:xfrm>
          <a:prstGeom prst="rect">
            <a:avLst/>
          </a:prstGeom>
          <a:noFill/>
        </p:spPr>
      </p:pic>
      <p:pic>
        <p:nvPicPr>
          <p:cNvPr id="18" name="Picture 12" descr="E:\2016.01\1.12 扁平化图标\蓝色\AR-蓝色最新-40.png"/>
          <p:cNvPicPr>
            <a:picLocks noChangeAspect="1" noChangeArrowheads="1"/>
          </p:cNvPicPr>
          <p:nvPr/>
        </p:nvPicPr>
        <p:blipFill>
          <a:blip r:embed="rId3" cstate="print"/>
          <a:srcRect/>
          <a:stretch>
            <a:fillRect/>
          </a:stretch>
        </p:blipFill>
        <p:spPr bwMode="auto">
          <a:xfrm>
            <a:off x="7282024" y="4899216"/>
            <a:ext cx="540000" cy="441818"/>
          </a:xfrm>
          <a:prstGeom prst="rect">
            <a:avLst/>
          </a:prstGeom>
          <a:noFill/>
        </p:spPr>
      </p:pic>
      <p:pic>
        <p:nvPicPr>
          <p:cNvPr id="19" name="Picture 12" descr="E:\2016.01\1.12 扁平化图标\蓝色\AR-蓝色最新-40.png"/>
          <p:cNvPicPr>
            <a:picLocks noChangeAspect="1" noChangeArrowheads="1"/>
          </p:cNvPicPr>
          <p:nvPr/>
        </p:nvPicPr>
        <p:blipFill>
          <a:blip r:embed="rId3" cstate="print"/>
          <a:srcRect/>
          <a:stretch>
            <a:fillRect/>
          </a:stretch>
        </p:blipFill>
        <p:spPr bwMode="auto">
          <a:xfrm>
            <a:off x="8638380" y="4899216"/>
            <a:ext cx="540000" cy="441818"/>
          </a:xfrm>
          <a:prstGeom prst="rect">
            <a:avLst/>
          </a:prstGeom>
          <a:noFill/>
        </p:spPr>
      </p:pic>
      <p:sp>
        <p:nvSpPr>
          <p:cNvPr id="31" name="文本框 30"/>
          <p:cNvSpPr txBox="1"/>
          <p:nvPr/>
        </p:nvSpPr>
        <p:spPr>
          <a:xfrm>
            <a:off x="7405990" y="5315365"/>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2" name="文本框 31"/>
          <p:cNvSpPr txBox="1"/>
          <p:nvPr/>
        </p:nvSpPr>
        <p:spPr>
          <a:xfrm>
            <a:off x="8762346" y="5315365"/>
            <a:ext cx="292068"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a:t>
            </a:r>
          </a:p>
        </p:txBody>
      </p:sp>
      <p:sp>
        <p:nvSpPr>
          <p:cNvPr id="33" name="文本框 32"/>
          <p:cNvSpPr txBox="1"/>
          <p:nvPr/>
        </p:nvSpPr>
        <p:spPr>
          <a:xfrm>
            <a:off x="10104761" y="5315365"/>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1" name="文本框 50"/>
          <p:cNvSpPr txBox="1"/>
          <p:nvPr/>
        </p:nvSpPr>
        <p:spPr>
          <a:xfrm>
            <a:off x="6115832" y="5315365"/>
            <a:ext cx="393056" cy="307777"/>
          </a:xfrm>
          <a:prstGeom prst="rect">
            <a:avLst/>
          </a:prstGeom>
          <a:noFill/>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56" name="矩形: 圆角 59">
            <a:extLst>
              <a:ext uri="{FF2B5EF4-FFF2-40B4-BE49-F238E27FC236}">
                <a16:creationId xmlns:a16="http://schemas.microsoft.com/office/drawing/2014/main" xmlns="" id="{0C6927D4-E6E8-412C-96E2-460C2397F385}"/>
              </a:ext>
            </a:extLst>
          </p:cNvPr>
          <p:cNvSpPr>
            <a:spLocks/>
          </p:cNvSpPr>
          <p:nvPr/>
        </p:nvSpPr>
        <p:spPr>
          <a:xfrm>
            <a:off x="1861590" y="3997544"/>
            <a:ext cx="1760288" cy="874869"/>
          </a:xfrm>
          <a:prstGeom prst="roundRect">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8" name="Picture 12" descr="E:\2016.01\1.12 扁平化图标\蓝色\AR-蓝色最新-40.png"/>
          <p:cNvPicPr>
            <a:picLocks noChangeAspect="1" noChangeArrowheads="1"/>
          </p:cNvPicPr>
          <p:nvPr/>
        </p:nvPicPr>
        <p:blipFill>
          <a:blip r:embed="rId3" cstate="print"/>
          <a:srcRect/>
          <a:stretch>
            <a:fillRect/>
          </a:stretch>
        </p:blipFill>
        <p:spPr bwMode="auto">
          <a:xfrm>
            <a:off x="2773121" y="4160275"/>
            <a:ext cx="540000" cy="441818"/>
          </a:xfrm>
          <a:prstGeom prst="rect">
            <a:avLst/>
          </a:prstGeom>
          <a:noFill/>
        </p:spPr>
      </p:pic>
      <p:sp>
        <p:nvSpPr>
          <p:cNvPr id="60" name="文本框 59"/>
          <p:cNvSpPr txBox="1"/>
          <p:nvPr/>
        </p:nvSpPr>
        <p:spPr>
          <a:xfrm>
            <a:off x="2844188" y="4551377"/>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4" name="文本框 63"/>
          <p:cNvSpPr txBox="1"/>
          <p:nvPr/>
        </p:nvSpPr>
        <p:spPr>
          <a:xfrm>
            <a:off x="1942398" y="4199564"/>
            <a:ext cx="846739"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Site A</a:t>
            </a:r>
          </a:p>
        </p:txBody>
      </p:sp>
      <p:sp>
        <p:nvSpPr>
          <p:cNvPr id="55" name="矩形: 圆角 59">
            <a:extLst>
              <a:ext uri="{FF2B5EF4-FFF2-40B4-BE49-F238E27FC236}">
                <a16:creationId xmlns:a16="http://schemas.microsoft.com/office/drawing/2014/main" xmlns="" id="{0C6927D4-E6E8-412C-96E2-460C2397F385}"/>
              </a:ext>
            </a:extLst>
          </p:cNvPr>
          <p:cNvSpPr>
            <a:spLocks/>
          </p:cNvSpPr>
          <p:nvPr/>
        </p:nvSpPr>
        <p:spPr>
          <a:xfrm>
            <a:off x="1861590" y="5430070"/>
            <a:ext cx="1760288" cy="874869"/>
          </a:xfrm>
          <a:prstGeom prst="roundRect">
            <a:avLst/>
          </a:prstGeom>
          <a:solidFill>
            <a:schemeClr val="bg1"/>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Picture 12" descr="E:\2016.01\1.12 扁平化图标\蓝色\AR-蓝色最新-40.png"/>
          <p:cNvPicPr>
            <a:picLocks noChangeAspect="1" noChangeArrowheads="1"/>
          </p:cNvPicPr>
          <p:nvPr/>
        </p:nvPicPr>
        <p:blipFill>
          <a:blip r:embed="rId3" cstate="print"/>
          <a:srcRect/>
          <a:stretch>
            <a:fillRect/>
          </a:stretch>
        </p:blipFill>
        <p:spPr bwMode="auto">
          <a:xfrm>
            <a:off x="2778197" y="5616843"/>
            <a:ext cx="540000" cy="441818"/>
          </a:xfrm>
          <a:prstGeom prst="rect">
            <a:avLst/>
          </a:prstGeom>
          <a:noFill/>
        </p:spPr>
      </p:pic>
      <p:sp>
        <p:nvSpPr>
          <p:cNvPr id="61" name="文本框 60"/>
          <p:cNvSpPr txBox="1"/>
          <p:nvPr/>
        </p:nvSpPr>
        <p:spPr>
          <a:xfrm>
            <a:off x="2849264" y="6002120"/>
            <a:ext cx="397866" cy="307777"/>
          </a:xfrm>
          <a:prstGeom prst="rect">
            <a:avLst/>
          </a:prstGeom>
          <a:noFill/>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CE</a:t>
            </a:r>
          </a:p>
        </p:txBody>
      </p:sp>
      <p:sp>
        <p:nvSpPr>
          <p:cNvPr id="65" name="文本框 64"/>
          <p:cNvSpPr txBox="1"/>
          <p:nvPr/>
        </p:nvSpPr>
        <p:spPr>
          <a:xfrm>
            <a:off x="1952844" y="5653086"/>
            <a:ext cx="834395" cy="369332"/>
          </a:xfrm>
          <a:prstGeom prst="rect">
            <a:avLst/>
          </a:prstGeom>
          <a:noFill/>
        </p:spPr>
        <p:txBody>
          <a:bodyPr wrap="square" rtlCol="0">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Site B</a:t>
            </a:r>
          </a:p>
        </p:txBody>
      </p:sp>
      <p:cxnSp>
        <p:nvCxnSpPr>
          <p:cNvPr id="69" name="直接连接符 68"/>
          <p:cNvCxnSpPr>
            <a:stCxn id="58" idx="3"/>
            <a:endCxn id="11" idx="1"/>
          </p:cNvCxnSpPr>
          <p:nvPr/>
        </p:nvCxnSpPr>
        <p:spPr>
          <a:xfrm>
            <a:off x="3313121" y="4381184"/>
            <a:ext cx="2729239" cy="7389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7" idx="3"/>
            <a:endCxn id="11" idx="1"/>
          </p:cNvCxnSpPr>
          <p:nvPr/>
        </p:nvCxnSpPr>
        <p:spPr>
          <a:xfrm flipV="1">
            <a:off x="3318197" y="5120125"/>
            <a:ext cx="2724163" cy="71762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301873" y="4123825"/>
            <a:ext cx="0" cy="762693"/>
          </a:xfrm>
          <a:prstGeom prst="line">
            <a:avLst/>
          </a:prstGeom>
          <a:ln w="317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10308966" y="4123825"/>
            <a:ext cx="0" cy="762693"/>
          </a:xfrm>
          <a:prstGeom prst="line">
            <a:avLst/>
          </a:prstGeom>
          <a:ln w="317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a:xfrm>
            <a:off x="9321443" y="4277236"/>
            <a:ext cx="959848"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7188479" y="4055228"/>
            <a:ext cx="2090025" cy="307777"/>
          </a:xfrm>
          <a:prstGeom prst="rect">
            <a:avLst/>
          </a:prstGeom>
          <a:noFill/>
        </p:spPr>
        <p:txBody>
          <a:bodyPr wrap="square" rtlCol="0">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MP-BGP exchanges routing information.</a:t>
            </a:r>
          </a:p>
        </p:txBody>
      </p:sp>
      <p:cxnSp>
        <p:nvCxnSpPr>
          <p:cNvPr id="83" name="直接箭头连接符 82"/>
          <p:cNvCxnSpPr/>
          <p:nvPr/>
        </p:nvCxnSpPr>
        <p:spPr>
          <a:xfrm flipH="1">
            <a:off x="6296639" y="4277236"/>
            <a:ext cx="840300"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2" name="forms_324103"/>
          <p:cNvSpPr>
            <a:spLocks noChangeAspect="1"/>
          </p:cNvSpPr>
          <p:nvPr/>
        </p:nvSpPr>
        <p:spPr bwMode="auto">
          <a:xfrm>
            <a:off x="4275091" y="3494132"/>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文本框 92"/>
          <p:cNvSpPr txBox="1"/>
          <p:nvPr/>
        </p:nvSpPr>
        <p:spPr>
          <a:xfrm>
            <a:off x="3929471" y="4045309"/>
            <a:ext cx="1178528"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of site A</a:t>
            </a:r>
          </a:p>
        </p:txBody>
      </p:sp>
      <p:sp>
        <p:nvSpPr>
          <p:cNvPr id="98" name="forms_324103"/>
          <p:cNvSpPr>
            <a:spLocks noChangeAspect="1"/>
          </p:cNvSpPr>
          <p:nvPr/>
        </p:nvSpPr>
        <p:spPr bwMode="auto">
          <a:xfrm>
            <a:off x="5326059" y="3482017"/>
            <a:ext cx="503319" cy="609685"/>
          </a:xfrm>
          <a:custGeom>
            <a:avLst/>
            <a:gdLst>
              <a:gd name="connsiteX0" fmla="*/ 162114 w 500873"/>
              <a:gd name="connsiteY0" fmla="*/ 359955 h 606722"/>
              <a:gd name="connsiteX1" fmla="*/ 384486 w 500873"/>
              <a:gd name="connsiteY1" fmla="*/ 359955 h 606722"/>
              <a:gd name="connsiteX2" fmla="*/ 396860 w 500873"/>
              <a:gd name="connsiteY2" fmla="*/ 372295 h 606722"/>
              <a:gd name="connsiteX3" fmla="*/ 384486 w 500873"/>
              <a:gd name="connsiteY3" fmla="*/ 384723 h 606722"/>
              <a:gd name="connsiteX4" fmla="*/ 162114 w 500873"/>
              <a:gd name="connsiteY4" fmla="*/ 384723 h 606722"/>
              <a:gd name="connsiteX5" fmla="*/ 149740 w 500873"/>
              <a:gd name="connsiteY5" fmla="*/ 372295 h 606722"/>
              <a:gd name="connsiteX6" fmla="*/ 162114 w 500873"/>
              <a:gd name="connsiteY6" fmla="*/ 359955 h 606722"/>
              <a:gd name="connsiteX7" fmla="*/ 116452 w 500873"/>
              <a:gd name="connsiteY7" fmla="*/ 359955 h 606722"/>
              <a:gd name="connsiteX8" fmla="*/ 122058 w 500873"/>
              <a:gd name="connsiteY8" fmla="*/ 359955 h 606722"/>
              <a:gd name="connsiteX9" fmla="*/ 134427 w 500873"/>
              <a:gd name="connsiteY9" fmla="*/ 372295 h 606722"/>
              <a:gd name="connsiteX10" fmla="*/ 122058 w 500873"/>
              <a:gd name="connsiteY10" fmla="*/ 384723 h 606722"/>
              <a:gd name="connsiteX11" fmla="*/ 116452 w 500873"/>
              <a:gd name="connsiteY11" fmla="*/ 384723 h 606722"/>
              <a:gd name="connsiteX12" fmla="*/ 104084 w 500873"/>
              <a:gd name="connsiteY12" fmla="*/ 372295 h 606722"/>
              <a:gd name="connsiteX13" fmla="*/ 116452 w 500873"/>
              <a:gd name="connsiteY13" fmla="*/ 359955 h 606722"/>
              <a:gd name="connsiteX14" fmla="*/ 162114 w 500873"/>
              <a:gd name="connsiteY14" fmla="*/ 303290 h 606722"/>
              <a:gd name="connsiteX15" fmla="*/ 384486 w 500873"/>
              <a:gd name="connsiteY15" fmla="*/ 303290 h 606722"/>
              <a:gd name="connsiteX16" fmla="*/ 396860 w 500873"/>
              <a:gd name="connsiteY16" fmla="*/ 315754 h 606722"/>
              <a:gd name="connsiteX17" fmla="*/ 384486 w 500873"/>
              <a:gd name="connsiteY17" fmla="*/ 328129 h 606722"/>
              <a:gd name="connsiteX18" fmla="*/ 162114 w 500873"/>
              <a:gd name="connsiteY18" fmla="*/ 328129 h 606722"/>
              <a:gd name="connsiteX19" fmla="*/ 149740 w 500873"/>
              <a:gd name="connsiteY19" fmla="*/ 315754 h 606722"/>
              <a:gd name="connsiteX20" fmla="*/ 162114 w 500873"/>
              <a:gd name="connsiteY20" fmla="*/ 303290 h 606722"/>
              <a:gd name="connsiteX21" fmla="*/ 116452 w 500873"/>
              <a:gd name="connsiteY21" fmla="*/ 303290 h 606722"/>
              <a:gd name="connsiteX22" fmla="*/ 122058 w 500873"/>
              <a:gd name="connsiteY22" fmla="*/ 303290 h 606722"/>
              <a:gd name="connsiteX23" fmla="*/ 134427 w 500873"/>
              <a:gd name="connsiteY23" fmla="*/ 315754 h 606722"/>
              <a:gd name="connsiteX24" fmla="*/ 122058 w 500873"/>
              <a:gd name="connsiteY24" fmla="*/ 328129 h 606722"/>
              <a:gd name="connsiteX25" fmla="*/ 116452 w 500873"/>
              <a:gd name="connsiteY25" fmla="*/ 328129 h 606722"/>
              <a:gd name="connsiteX26" fmla="*/ 104084 w 500873"/>
              <a:gd name="connsiteY26" fmla="*/ 315754 h 606722"/>
              <a:gd name="connsiteX27" fmla="*/ 116452 w 500873"/>
              <a:gd name="connsiteY27" fmla="*/ 303290 h 606722"/>
              <a:gd name="connsiteX28" fmla="*/ 162114 w 500873"/>
              <a:gd name="connsiteY28" fmla="*/ 246767 h 606722"/>
              <a:gd name="connsiteX29" fmla="*/ 384486 w 500873"/>
              <a:gd name="connsiteY29" fmla="*/ 246767 h 606722"/>
              <a:gd name="connsiteX30" fmla="*/ 396860 w 500873"/>
              <a:gd name="connsiteY30" fmla="*/ 259151 h 606722"/>
              <a:gd name="connsiteX31" fmla="*/ 384486 w 500873"/>
              <a:gd name="connsiteY31" fmla="*/ 271535 h 606722"/>
              <a:gd name="connsiteX32" fmla="*/ 162114 w 500873"/>
              <a:gd name="connsiteY32" fmla="*/ 271535 h 606722"/>
              <a:gd name="connsiteX33" fmla="*/ 149740 w 500873"/>
              <a:gd name="connsiteY33" fmla="*/ 259151 h 606722"/>
              <a:gd name="connsiteX34" fmla="*/ 162114 w 500873"/>
              <a:gd name="connsiteY34" fmla="*/ 246767 h 606722"/>
              <a:gd name="connsiteX35" fmla="*/ 116452 w 500873"/>
              <a:gd name="connsiteY35" fmla="*/ 246767 h 606722"/>
              <a:gd name="connsiteX36" fmla="*/ 122058 w 500873"/>
              <a:gd name="connsiteY36" fmla="*/ 246767 h 606722"/>
              <a:gd name="connsiteX37" fmla="*/ 134427 w 500873"/>
              <a:gd name="connsiteY37" fmla="*/ 259151 h 606722"/>
              <a:gd name="connsiteX38" fmla="*/ 122058 w 500873"/>
              <a:gd name="connsiteY38" fmla="*/ 271535 h 606722"/>
              <a:gd name="connsiteX39" fmla="*/ 116452 w 500873"/>
              <a:gd name="connsiteY39" fmla="*/ 271535 h 606722"/>
              <a:gd name="connsiteX40" fmla="*/ 104084 w 500873"/>
              <a:gd name="connsiteY40" fmla="*/ 259151 h 606722"/>
              <a:gd name="connsiteX41" fmla="*/ 116452 w 500873"/>
              <a:gd name="connsiteY41" fmla="*/ 246767 h 606722"/>
              <a:gd name="connsiteX42" fmla="*/ 354029 w 500873"/>
              <a:gd name="connsiteY42" fmla="*/ 42302 h 606722"/>
              <a:gd name="connsiteX43" fmla="*/ 354029 w 500873"/>
              <a:gd name="connsiteY43" fmla="*/ 111266 h 606722"/>
              <a:gd name="connsiteX44" fmla="*/ 364352 w 500873"/>
              <a:gd name="connsiteY44" fmla="*/ 136328 h 606722"/>
              <a:gd name="connsiteX45" fmla="*/ 389449 w 500873"/>
              <a:gd name="connsiteY45" fmla="*/ 146726 h 606722"/>
              <a:gd name="connsiteX46" fmla="*/ 458600 w 500873"/>
              <a:gd name="connsiteY46" fmla="*/ 146726 h 606722"/>
              <a:gd name="connsiteX47" fmla="*/ 60250 w 500873"/>
              <a:gd name="connsiteY47" fmla="*/ 24795 h 606722"/>
              <a:gd name="connsiteX48" fmla="*/ 24830 w 500873"/>
              <a:gd name="connsiteY48" fmla="*/ 60165 h 606722"/>
              <a:gd name="connsiteX49" fmla="*/ 24830 w 500873"/>
              <a:gd name="connsiteY49" fmla="*/ 546557 h 606722"/>
              <a:gd name="connsiteX50" fmla="*/ 60250 w 500873"/>
              <a:gd name="connsiteY50" fmla="*/ 581927 h 606722"/>
              <a:gd name="connsiteX51" fmla="*/ 440623 w 500873"/>
              <a:gd name="connsiteY51" fmla="*/ 581927 h 606722"/>
              <a:gd name="connsiteX52" fmla="*/ 476132 w 500873"/>
              <a:gd name="connsiteY52" fmla="*/ 546557 h 606722"/>
              <a:gd name="connsiteX53" fmla="*/ 476132 w 500873"/>
              <a:gd name="connsiteY53" fmla="*/ 171432 h 606722"/>
              <a:gd name="connsiteX54" fmla="*/ 389449 w 500873"/>
              <a:gd name="connsiteY54" fmla="*/ 171432 h 606722"/>
              <a:gd name="connsiteX55" fmla="*/ 346820 w 500873"/>
              <a:gd name="connsiteY55" fmla="*/ 153835 h 606722"/>
              <a:gd name="connsiteX56" fmla="*/ 329199 w 500873"/>
              <a:gd name="connsiteY56" fmla="*/ 111266 h 606722"/>
              <a:gd name="connsiteX57" fmla="*/ 329199 w 500873"/>
              <a:gd name="connsiteY57" fmla="*/ 24795 h 606722"/>
              <a:gd name="connsiteX58" fmla="*/ 60250 w 500873"/>
              <a:gd name="connsiteY58" fmla="*/ 0 h 606722"/>
              <a:gd name="connsiteX59" fmla="*/ 341569 w 500873"/>
              <a:gd name="connsiteY59" fmla="*/ 0 h 606722"/>
              <a:gd name="connsiteX60" fmla="*/ 350380 w 500873"/>
              <a:gd name="connsiteY60" fmla="*/ 3643 h 606722"/>
              <a:gd name="connsiteX61" fmla="*/ 497313 w 500873"/>
              <a:gd name="connsiteY61" fmla="*/ 150369 h 606722"/>
              <a:gd name="connsiteX62" fmla="*/ 500873 w 500873"/>
              <a:gd name="connsiteY62" fmla="*/ 159079 h 606722"/>
              <a:gd name="connsiteX63" fmla="*/ 500873 w 500873"/>
              <a:gd name="connsiteY63" fmla="*/ 546557 h 606722"/>
              <a:gd name="connsiteX64" fmla="*/ 440623 w 500873"/>
              <a:gd name="connsiteY64" fmla="*/ 606722 h 606722"/>
              <a:gd name="connsiteX65" fmla="*/ 60250 w 500873"/>
              <a:gd name="connsiteY65" fmla="*/ 606722 h 606722"/>
              <a:gd name="connsiteX66" fmla="*/ 0 w 500873"/>
              <a:gd name="connsiteY66" fmla="*/ 546557 h 606722"/>
              <a:gd name="connsiteX67" fmla="*/ 0 w 500873"/>
              <a:gd name="connsiteY67" fmla="*/ 60165 h 606722"/>
              <a:gd name="connsiteX68" fmla="*/ 60250 w 500873"/>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00873" h="606722">
                <a:moveTo>
                  <a:pt x="162114" y="359955"/>
                </a:moveTo>
                <a:lnTo>
                  <a:pt x="384486" y="359955"/>
                </a:lnTo>
                <a:cubicBezTo>
                  <a:pt x="391252" y="359955"/>
                  <a:pt x="396860" y="365459"/>
                  <a:pt x="396860" y="372295"/>
                </a:cubicBezTo>
                <a:cubicBezTo>
                  <a:pt x="396860" y="379130"/>
                  <a:pt x="391252" y="384723"/>
                  <a:pt x="384486" y="384723"/>
                </a:cubicBezTo>
                <a:lnTo>
                  <a:pt x="162114" y="384723"/>
                </a:lnTo>
                <a:cubicBezTo>
                  <a:pt x="155260" y="384723"/>
                  <a:pt x="149740" y="379130"/>
                  <a:pt x="149740" y="372295"/>
                </a:cubicBezTo>
                <a:cubicBezTo>
                  <a:pt x="149740" y="365459"/>
                  <a:pt x="155260" y="359955"/>
                  <a:pt x="162114" y="359955"/>
                </a:cubicBezTo>
                <a:close/>
                <a:moveTo>
                  <a:pt x="116452" y="359955"/>
                </a:moveTo>
                <a:lnTo>
                  <a:pt x="122058" y="359955"/>
                </a:lnTo>
                <a:cubicBezTo>
                  <a:pt x="128821" y="359955"/>
                  <a:pt x="134427" y="365459"/>
                  <a:pt x="134427" y="372295"/>
                </a:cubicBezTo>
                <a:cubicBezTo>
                  <a:pt x="134427" y="379130"/>
                  <a:pt x="128821" y="384723"/>
                  <a:pt x="122058" y="384723"/>
                </a:cubicBezTo>
                <a:lnTo>
                  <a:pt x="116452" y="384723"/>
                </a:lnTo>
                <a:cubicBezTo>
                  <a:pt x="109601" y="384723"/>
                  <a:pt x="104084" y="379130"/>
                  <a:pt x="104084" y="372295"/>
                </a:cubicBezTo>
                <a:cubicBezTo>
                  <a:pt x="104084" y="365459"/>
                  <a:pt x="109601" y="359955"/>
                  <a:pt x="116452" y="359955"/>
                </a:cubicBezTo>
                <a:close/>
                <a:moveTo>
                  <a:pt x="162114" y="303290"/>
                </a:moveTo>
                <a:lnTo>
                  <a:pt x="384486" y="303290"/>
                </a:lnTo>
                <a:cubicBezTo>
                  <a:pt x="391252" y="303290"/>
                  <a:pt x="396860" y="308899"/>
                  <a:pt x="396860" y="315754"/>
                </a:cubicBezTo>
                <a:cubicBezTo>
                  <a:pt x="396860" y="322609"/>
                  <a:pt x="391252" y="328129"/>
                  <a:pt x="384486" y="328129"/>
                </a:cubicBezTo>
                <a:lnTo>
                  <a:pt x="162114" y="328129"/>
                </a:lnTo>
                <a:cubicBezTo>
                  <a:pt x="155260" y="328129"/>
                  <a:pt x="149740" y="322609"/>
                  <a:pt x="149740" y="315754"/>
                </a:cubicBezTo>
                <a:cubicBezTo>
                  <a:pt x="149740" y="308899"/>
                  <a:pt x="155260" y="303290"/>
                  <a:pt x="162114" y="303290"/>
                </a:cubicBezTo>
                <a:close/>
                <a:moveTo>
                  <a:pt x="116452" y="303290"/>
                </a:moveTo>
                <a:lnTo>
                  <a:pt x="122058" y="303290"/>
                </a:lnTo>
                <a:cubicBezTo>
                  <a:pt x="128821" y="303290"/>
                  <a:pt x="134427" y="308899"/>
                  <a:pt x="134427" y="315754"/>
                </a:cubicBezTo>
                <a:cubicBezTo>
                  <a:pt x="134427" y="322609"/>
                  <a:pt x="128821" y="328129"/>
                  <a:pt x="122058" y="328129"/>
                </a:cubicBezTo>
                <a:lnTo>
                  <a:pt x="116452" y="328129"/>
                </a:lnTo>
                <a:cubicBezTo>
                  <a:pt x="109601" y="328129"/>
                  <a:pt x="104084" y="322609"/>
                  <a:pt x="104084" y="315754"/>
                </a:cubicBezTo>
                <a:cubicBezTo>
                  <a:pt x="104084" y="308899"/>
                  <a:pt x="109601" y="303290"/>
                  <a:pt x="116452" y="303290"/>
                </a:cubicBezTo>
                <a:close/>
                <a:moveTo>
                  <a:pt x="162114" y="246767"/>
                </a:moveTo>
                <a:lnTo>
                  <a:pt x="384486" y="246767"/>
                </a:lnTo>
                <a:cubicBezTo>
                  <a:pt x="391252" y="246767"/>
                  <a:pt x="396860" y="252291"/>
                  <a:pt x="396860" y="259151"/>
                </a:cubicBezTo>
                <a:cubicBezTo>
                  <a:pt x="396860" y="266011"/>
                  <a:pt x="391252" y="271535"/>
                  <a:pt x="384486" y="271535"/>
                </a:cubicBezTo>
                <a:lnTo>
                  <a:pt x="162114" y="271535"/>
                </a:lnTo>
                <a:cubicBezTo>
                  <a:pt x="155260" y="271535"/>
                  <a:pt x="149740" y="266011"/>
                  <a:pt x="149740" y="259151"/>
                </a:cubicBezTo>
                <a:cubicBezTo>
                  <a:pt x="149740" y="252291"/>
                  <a:pt x="155260" y="246767"/>
                  <a:pt x="162114" y="246767"/>
                </a:cubicBezTo>
                <a:close/>
                <a:moveTo>
                  <a:pt x="116452" y="246767"/>
                </a:moveTo>
                <a:lnTo>
                  <a:pt x="122058" y="246767"/>
                </a:lnTo>
                <a:cubicBezTo>
                  <a:pt x="128821" y="246767"/>
                  <a:pt x="134427" y="252291"/>
                  <a:pt x="134427" y="259151"/>
                </a:cubicBezTo>
                <a:cubicBezTo>
                  <a:pt x="134427" y="266011"/>
                  <a:pt x="128821" y="271535"/>
                  <a:pt x="122058" y="271535"/>
                </a:cubicBezTo>
                <a:lnTo>
                  <a:pt x="116452" y="271535"/>
                </a:lnTo>
                <a:cubicBezTo>
                  <a:pt x="109601" y="271535"/>
                  <a:pt x="104084" y="266011"/>
                  <a:pt x="104084" y="259151"/>
                </a:cubicBezTo>
                <a:cubicBezTo>
                  <a:pt x="104084" y="252291"/>
                  <a:pt x="109601" y="246767"/>
                  <a:pt x="116452" y="246767"/>
                </a:cubicBezTo>
                <a:close/>
                <a:moveTo>
                  <a:pt x="354029" y="42302"/>
                </a:moveTo>
                <a:lnTo>
                  <a:pt x="354029" y="111266"/>
                </a:lnTo>
                <a:cubicBezTo>
                  <a:pt x="354029" y="120775"/>
                  <a:pt x="357678" y="129662"/>
                  <a:pt x="364352" y="136328"/>
                </a:cubicBezTo>
                <a:cubicBezTo>
                  <a:pt x="371116" y="142993"/>
                  <a:pt x="380016" y="146726"/>
                  <a:pt x="389449" y="146726"/>
                </a:cubicBezTo>
                <a:lnTo>
                  <a:pt x="458600" y="146726"/>
                </a:lnTo>
                <a:close/>
                <a:moveTo>
                  <a:pt x="60250" y="24795"/>
                </a:moveTo>
                <a:cubicBezTo>
                  <a:pt x="40760" y="24795"/>
                  <a:pt x="24830" y="40614"/>
                  <a:pt x="24830" y="60165"/>
                </a:cubicBezTo>
                <a:lnTo>
                  <a:pt x="24830" y="546557"/>
                </a:lnTo>
                <a:cubicBezTo>
                  <a:pt x="24830" y="566019"/>
                  <a:pt x="40760" y="581927"/>
                  <a:pt x="60250" y="581927"/>
                </a:cubicBezTo>
                <a:lnTo>
                  <a:pt x="440623" y="581927"/>
                </a:lnTo>
                <a:cubicBezTo>
                  <a:pt x="460202" y="581927"/>
                  <a:pt x="476132" y="566019"/>
                  <a:pt x="476132" y="546557"/>
                </a:cubicBezTo>
                <a:lnTo>
                  <a:pt x="476132" y="171432"/>
                </a:lnTo>
                <a:lnTo>
                  <a:pt x="389449" y="171432"/>
                </a:lnTo>
                <a:cubicBezTo>
                  <a:pt x="373341" y="171432"/>
                  <a:pt x="358212" y="165211"/>
                  <a:pt x="346820" y="153835"/>
                </a:cubicBezTo>
                <a:cubicBezTo>
                  <a:pt x="335429" y="142460"/>
                  <a:pt x="329199" y="127352"/>
                  <a:pt x="329199" y="111266"/>
                </a:cubicBezTo>
                <a:lnTo>
                  <a:pt x="329199" y="24795"/>
                </a:lnTo>
                <a:close/>
                <a:moveTo>
                  <a:pt x="60250" y="0"/>
                </a:moveTo>
                <a:lnTo>
                  <a:pt x="341569" y="0"/>
                </a:lnTo>
                <a:cubicBezTo>
                  <a:pt x="344862" y="0"/>
                  <a:pt x="348066" y="1333"/>
                  <a:pt x="350380" y="3643"/>
                </a:cubicBezTo>
                <a:lnTo>
                  <a:pt x="497313" y="150369"/>
                </a:lnTo>
                <a:cubicBezTo>
                  <a:pt x="499627" y="152680"/>
                  <a:pt x="500873" y="155791"/>
                  <a:pt x="500873" y="159079"/>
                </a:cubicBezTo>
                <a:lnTo>
                  <a:pt x="500873" y="546557"/>
                </a:lnTo>
                <a:cubicBezTo>
                  <a:pt x="500873" y="579705"/>
                  <a:pt x="473907" y="606722"/>
                  <a:pt x="440623" y="606722"/>
                </a:cubicBezTo>
                <a:lnTo>
                  <a:pt x="60250" y="606722"/>
                </a:lnTo>
                <a:cubicBezTo>
                  <a:pt x="27055" y="606722"/>
                  <a:pt x="0" y="579705"/>
                  <a:pt x="0" y="546557"/>
                </a:cubicBezTo>
                <a:lnTo>
                  <a:pt x="0" y="60165"/>
                </a:lnTo>
                <a:cubicBezTo>
                  <a:pt x="0" y="27017"/>
                  <a:pt x="27055" y="0"/>
                  <a:pt x="60250" y="0"/>
                </a:cubicBezTo>
                <a:close/>
              </a:path>
            </a:pathLst>
          </a:custGeom>
          <a:solidFill>
            <a:schemeClr val="accent1"/>
          </a:solidFill>
          <a:ln>
            <a:noFill/>
          </a:ln>
        </p:spPr>
        <p:txBody>
          <a:bodyPr wrap="square">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a:xfrm>
            <a:off x="5006815" y="4033194"/>
            <a:ext cx="1168910"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table of site B</a:t>
            </a:r>
          </a:p>
        </p:txBody>
      </p:sp>
      <p:cxnSp>
        <p:nvCxnSpPr>
          <p:cNvPr id="113" name="直接箭头连接符 112"/>
          <p:cNvCxnSpPr/>
          <p:nvPr/>
        </p:nvCxnSpPr>
        <p:spPr>
          <a:xfrm>
            <a:off x="6262383" y="3566267"/>
            <a:ext cx="959848" cy="0"/>
          </a:xfrm>
          <a:prstGeom prst="straightConnector1">
            <a:avLst/>
          </a:prstGeom>
          <a:ln w="317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a:xfrm>
            <a:off x="7199177" y="3418450"/>
            <a:ext cx="2175036" cy="307777"/>
          </a:xfrm>
          <a:prstGeom prst="rect">
            <a:avLst/>
          </a:prstGeom>
          <a:noFill/>
        </p:spPr>
        <p:txBody>
          <a:bodyPr wrap="square" rtlCol="0">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VRF manages VPN users.</a:t>
            </a:r>
          </a:p>
        </p:txBody>
      </p:sp>
      <p:sp>
        <p:nvSpPr>
          <p:cNvPr id="116" name="Can 9"/>
          <p:cNvSpPr/>
          <p:nvPr/>
        </p:nvSpPr>
        <p:spPr>
          <a:xfrm rot="5400000">
            <a:off x="8137383" y="2761854"/>
            <a:ext cx="253196" cy="3891230"/>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6678377" y="4561824"/>
            <a:ext cx="3171209" cy="307777"/>
          </a:xfrm>
          <a:prstGeom prst="rect">
            <a:avLst/>
          </a:prstGeom>
          <a:noFill/>
        </p:spPr>
        <p:txBody>
          <a:bodyPr wrap="square" rtlCol="0">
            <a:noAutofit/>
          </a:bodyPr>
          <a:lstStyle/>
          <a:p>
            <a:pPr algn="ctr" fontAlgn="ct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establishes tunnels between PEs.</a:t>
            </a:r>
          </a:p>
        </p:txBody>
      </p:sp>
      <p:sp>
        <p:nvSpPr>
          <p:cNvPr id="4" name="文本框 3"/>
          <p:cNvSpPr txBox="1"/>
          <p:nvPr/>
        </p:nvSpPr>
        <p:spPr>
          <a:xfrm>
            <a:off x="3395428" y="4671528"/>
            <a:ext cx="1759324" cy="954107"/>
          </a:xfrm>
          <a:prstGeom prst="rect">
            <a:avLst/>
          </a:prstGeom>
          <a:noFill/>
        </p:spPr>
        <p:txBody>
          <a:bodyPr wrap="square" rtlCol="0">
            <a:noAutofit/>
          </a:bodyPr>
          <a:lstStyle/>
          <a:p>
            <a:pPr algn="ctr" fontAlgn="ctr"/>
            <a:r>
              <a:rPr lang="en-US" sz="1400" dirty="0">
                <a:latin typeface="Huawei Sans" panose="020C0503030203020204" pitchFamily="34" charset="0"/>
              </a:rPr>
              <a:t>Static route</a:t>
            </a:r>
          </a:p>
          <a:p>
            <a:pPr algn="ctr" fontAlgn="ctr"/>
            <a:r>
              <a:rPr lang="en-US" sz="1400" dirty="0">
                <a:latin typeface="Huawei Sans" panose="020C0503030203020204" pitchFamily="34" charset="0"/>
              </a:rPr>
              <a:t>OSPF</a:t>
            </a:r>
          </a:p>
          <a:p>
            <a:pPr algn="ctr" fontAlgn="ctr"/>
            <a:r>
              <a:rPr lang="en-US" sz="1400" dirty="0">
                <a:latin typeface="Huawei Sans" panose="020C0503030203020204" pitchFamily="34" charset="0"/>
              </a:rPr>
              <a:t>IS-IS</a:t>
            </a:r>
          </a:p>
          <a:p>
            <a:pPr algn="ctr" fontAlgn="ctr"/>
            <a:r>
              <a:rPr lang="en-US" sz="1400" dirty="0">
                <a:latin typeface="Huawei Sans" panose="020C0503030203020204" pitchFamily="34" charset="0"/>
              </a:rPr>
              <a:t>BGP</a:t>
            </a:r>
          </a:p>
        </p:txBody>
      </p:sp>
    </p:spTree>
    <p:extLst>
      <p:ext uri="{BB962C8B-B14F-4D97-AF65-F5344CB8AC3E}">
        <p14:creationId xmlns:p14="http://schemas.microsoft.com/office/powerpoint/2010/main" val="2313469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Why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MPLS VPN?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4294967295"/>
          </p:nvPr>
        </p:nvSpPr>
        <p:spPr>
          <a:xfrm>
            <a:off x="468317" y="1233488"/>
            <a:ext cx="11276183" cy="4680000"/>
          </a:xfrm>
        </p:spPr>
        <p:txBody>
          <a:bodyPr wrap="square">
            <a:noAutofit/>
          </a:bodyPr>
          <a:lstStyle/>
          <a:p>
            <a:pPr fontAlgn="ctr"/>
            <a:r>
              <a:rPr lang="en-US" sz="2000" dirty="0">
                <a:latin typeface="Huawei Sans" panose="020C0503030203020204" pitchFamily="34" charset="0"/>
                <a:ea typeface="方正兰亭黑简体" panose="02000000000000000000" pitchFamily="2" charset="-122"/>
                <a:sym typeface="Huawei Sans" panose="020C0503030203020204" pitchFamily="34" charset="0"/>
              </a:rPr>
              <a:t>For VPN users:</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Unaware of VPN existence and therefore do not need to deploy and maintain VPNs, simplifying enterprise O&amp;M and reducing O&amp;M costs.</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Usually deployed on a carrier's </a:t>
            </a:r>
            <a:r>
              <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rPr>
              <a:t>dedicated network for </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MPLS VPN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and therefore enjoy a certain degree of security.</a:t>
            </a:r>
          </a:p>
          <a:p>
            <a:pPr fontAlgn="ctr"/>
            <a:r>
              <a:rPr lang="en-US" sz="2000" dirty="0">
                <a:latin typeface="Huawei Sans" panose="020C0503030203020204" pitchFamily="34" charset="0"/>
                <a:ea typeface="方正兰亭黑简体" panose="02000000000000000000" pitchFamily="2" charset="-122"/>
                <a:sym typeface="Huawei Sans" panose="020C0503030203020204" pitchFamily="34" charset="0"/>
              </a:rPr>
              <a:t>For carriers:</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MPLS adds a connection-oriented control plane to a connectionless IP network, which facilitates IP network management and operations.</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Supports overlapping address spaces and overlapping VPNs, enabling flexible networking and good scalability.</a:t>
            </a:r>
          </a:p>
          <a:p>
            <a:pPr lvl="1"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Easily supports MPLS TE to properly adjust and control existing network resources, minimizing carriers' CAPEX.</a:t>
            </a:r>
          </a:p>
          <a:p>
            <a:pPr lvl="1"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3172281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96562;"/>
</p:tagLst>
</file>

<file path=ppt/tags/tag2.xml><?xml version="1.0" encoding="utf-8"?>
<p:tagLst xmlns:a="http://schemas.openxmlformats.org/drawingml/2006/main" xmlns:r="http://schemas.openxmlformats.org/officeDocument/2006/relationships" xmlns:p="http://schemas.openxmlformats.org/presentationml/2006/main">
  <p:tag name="ISLIDE.ICON" val="#96562;"/>
</p:tagLst>
</file>

<file path=ppt/tags/tag3.xml><?xml version="1.0" encoding="utf-8"?>
<p:tagLst xmlns:a="http://schemas.openxmlformats.org/drawingml/2006/main" xmlns:r="http://schemas.openxmlformats.org/officeDocument/2006/relationships" xmlns:p="http://schemas.openxmlformats.org/presentationml/2006/main">
  <p:tag name="ISLIDE.ICON" val="#96562;"/>
</p:tagLst>
</file>

<file path=ppt/tags/tag4.xml><?xml version="1.0" encoding="utf-8"?>
<p:tagLst xmlns:a="http://schemas.openxmlformats.org/drawingml/2006/main" xmlns:r="http://schemas.openxmlformats.org/officeDocument/2006/relationships" xmlns:p="http://schemas.openxmlformats.org/presentationml/2006/main">
  <p:tag name="ISLIDE.ICON" val="#96562;"/>
</p:tagLst>
</file>

<file path=ppt/tags/tag5.xml><?xml version="1.0" encoding="utf-8"?>
<p:tagLst xmlns:a="http://schemas.openxmlformats.org/drawingml/2006/main" xmlns:r="http://schemas.openxmlformats.org/officeDocument/2006/relationships" xmlns:p="http://schemas.openxmlformats.org/presentationml/2006/main">
  <p:tag name="ISLIDE.ICON" val="#96562;"/>
</p:tagLst>
</file>

<file path=ppt/tags/tag6.xml><?xml version="1.0" encoding="utf-8"?>
<p:tagLst xmlns:a="http://schemas.openxmlformats.org/drawingml/2006/main" xmlns:r="http://schemas.openxmlformats.org/officeDocument/2006/relationships" xmlns:p="http://schemas.openxmlformats.org/presentationml/2006/main">
  <p:tag name="ISLIDE.ICON" val="#96562;"/>
</p:tagLst>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DB11681-3EF1-426B-BA73-10AA0AABA5F5}"/>
</file>

<file path=customXml/itemProps2.xml><?xml version="1.0" encoding="utf-8"?>
<ds:datastoreItem xmlns:ds="http://schemas.openxmlformats.org/officeDocument/2006/customXml" ds:itemID="{D4652FC6-CEF0-4EC6-8AEA-2696DE641C5E}"/>
</file>

<file path=customXml/itemProps3.xml><?xml version="1.0" encoding="utf-8"?>
<ds:datastoreItem xmlns:ds="http://schemas.openxmlformats.org/officeDocument/2006/customXml" ds:itemID="{CC22BAD5-3698-4595-BBA5-907DB866CAC4}"/>
</file>

<file path=docProps/app.xml><?xml version="1.0" encoding="utf-8"?>
<Properties xmlns="http://schemas.openxmlformats.org/officeDocument/2006/extended-properties" xmlns:vt="http://schemas.openxmlformats.org/officeDocument/2006/docPropsVTypes">
  <Template/>
  <TotalTime>376</TotalTime>
  <Words>6659</Words>
  <Application>Microsoft Office PowerPoint</Application>
  <PresentationFormat>宽屏</PresentationFormat>
  <Paragraphs>933</Paragraphs>
  <Slides>53</Slides>
  <Notes>53</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53</vt:i4>
      </vt:variant>
    </vt:vector>
  </HeadingPairs>
  <TitlesOfParts>
    <vt:vector size="61" baseType="lpstr">
      <vt:lpstr>Huawei Sans</vt:lpstr>
      <vt:lpstr>Arial</vt:lpstr>
      <vt:lpstr>微软雅黑</vt:lpstr>
      <vt:lpstr>ＭＳ Ｐゴシック</vt:lpstr>
      <vt:lpstr>方正兰亭黑简体</vt:lpstr>
      <vt:lpstr>Courier New</vt:lpstr>
      <vt:lpstr>Wingdings</vt:lpstr>
      <vt:lpstr>主题1</vt:lpstr>
      <vt:lpstr>PowerPoint 演示文稿</vt:lpstr>
      <vt:lpstr>BGP/MPLS IP VPN Basics</vt:lpstr>
      <vt:lpstr>PowerPoint 演示文稿</vt:lpstr>
      <vt:lpstr>PowerPoint 演示文稿</vt:lpstr>
      <vt:lpstr>PowerPoint 演示文稿</vt:lpstr>
      <vt:lpstr>MPLS VPN Definition</vt:lpstr>
      <vt:lpstr>Network Architecture of MPLS VPN</vt:lpstr>
      <vt:lpstr>Technical Architecture of MPLS VPN</vt:lpstr>
      <vt:lpstr>Why MPLS VPN?</vt:lpstr>
      <vt:lpstr>Common MPLS VPN Networking Schemes</vt:lpstr>
      <vt:lpstr>PowerPoint 演示文稿</vt:lpstr>
      <vt:lpstr>MPLS VPN Route Advertisement</vt:lpstr>
      <vt:lpstr>Route Exchange Between CEs and PEs</vt:lpstr>
      <vt:lpstr>Route Distribution from the Ingress PE to the Egress PE (1)</vt:lpstr>
      <vt:lpstr>VRF</vt:lpstr>
      <vt:lpstr>RD</vt:lpstr>
      <vt:lpstr>VPN-IPv4 Address</vt:lpstr>
      <vt:lpstr>Route Distribution from the Ingress PE to the Egress PE (2)</vt:lpstr>
      <vt:lpstr>MP-BGP</vt:lpstr>
      <vt:lpstr>Route Distribution from the Ingress PE to the Egress PE (3)</vt:lpstr>
      <vt:lpstr>RT</vt:lpstr>
      <vt:lpstr>Route Distribution from the Ingress PE to the Egress PE (4)</vt:lpstr>
      <vt:lpstr>Problems Encountered During Data Forwarding</vt:lpstr>
      <vt:lpstr>Solving Problems Through Labels</vt:lpstr>
      <vt:lpstr>Route Distribution from the Ingress PE to the Egress PE (5)</vt:lpstr>
      <vt:lpstr>Route Exchange Process on a MPLS VPN</vt:lpstr>
      <vt:lpstr>PowerPoint 演示文稿</vt:lpstr>
      <vt:lpstr>PowerPoint 演示文稿</vt:lpstr>
      <vt:lpstr>Packet Forwarding Process (1)</vt:lpstr>
      <vt:lpstr>Packet Forwarding Process (2)</vt:lpstr>
      <vt:lpstr>Packet Forwarding Process (3)</vt:lpstr>
      <vt:lpstr>Packet Forwarding Process (4)</vt:lpstr>
      <vt:lpstr>Packet Forwarding Process (5)</vt:lpstr>
      <vt:lpstr>PowerPoint 演示文稿</vt:lpstr>
      <vt:lpstr>Configuration Commands — VPN Instance Configuration (1)</vt:lpstr>
      <vt:lpstr>Configuration Commands — VPN Instance Configuration (2)</vt:lpstr>
      <vt:lpstr>Configuration Commands — MP-BGP Configuration</vt:lpstr>
      <vt:lpstr>Configuration Commands — Route Configuration Between a PE and CE</vt:lpstr>
      <vt:lpstr>MPLS VPN Configuration Example — Networking Requirements</vt:lpstr>
      <vt:lpstr>MPLS VPN Configuration Example — Configuration Roadmap</vt:lpstr>
      <vt:lpstr>MPLS VPN Configuration Example — Data Planning</vt:lpstr>
      <vt:lpstr>MPLS VPN Backbone Network Configuration (1)</vt:lpstr>
      <vt:lpstr>MPLS VPN Backbone Network Configuration (2)</vt:lpstr>
      <vt:lpstr>MPLS VPN Backbone Network Configuration — Configuration Verification</vt:lpstr>
      <vt:lpstr>VPN User Access Configuration (1)</vt:lpstr>
      <vt:lpstr>VPN User Access Configuration (2)</vt:lpstr>
      <vt:lpstr>VPN User Access Configuration (3)</vt:lpstr>
      <vt:lpstr>Configuration Verification (1)</vt:lpstr>
      <vt:lpstr>Configuration Verification (2)</vt:lpstr>
      <vt:lpstr>Configuration Verification (3)</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119</cp:revision>
  <dcterms:created xsi:type="dcterms:W3CDTF">2018-11-29T10:16:29Z</dcterms:created>
  <dcterms:modified xsi:type="dcterms:W3CDTF">2020-08-18T02:40:13Z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(3)GpKZ6UHbl6PlICQNb1wq83dtYGnkmRQ+24jSCooBvkoDx8VEu5JTPHC0YUXIrLxjrHJ756CJ
UEl7JORQ4I0PgEQmBkw0oIbR/wQxqaKHbyHZ/KSmMNby+2iVcY0924KBtyeS7AnwgzGsC+Xy
qgsipvS2q3JmF2QalwIGvQx5klQxmgADyXQxTFsp/p49Oz74lUjIRG5g0vWQCouiCtSYBXhW
0eK1OM0yI1lNv5lpPs</vt:lpwstr>
  </property>
  <property fmtid="{D5CDD505-2E9C-101B-9397-08002B2CF9AE}" pid="3" name="_2015_ms_pID_7253431">
    <vt:lpwstr>OjtBL2baImQSmSdVQAaci5z1f/gs1X9g9mYKwnPvjWu2lhYfChWWf5
uNXNNywMwQh508dLVrbQCl/TWrin8HCFZr0sJyOc/CZz2V+luNQqJQze+QZst8vCmsLHRmOI
LWdH8chtKdyMzHXSUl6iz4vNUHA04AzChTTiXUNBUG0XA3SnaNSpfcJ691PNK3IAyj0l6HK6
ByAHRfnvdEFHCbX5Lc/61yU5Xo7MGTAIAMwC</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1597710936</vt:lpwstr>
  </property>
  <property fmtid="{D5CDD505-2E9C-101B-9397-08002B2CF9AE}" pid="9" name="ContentTypeId">
    <vt:lpwstr>0x01010002C5B4B712841F4C8A7AAEE2CD191271</vt:lpwstr>
  </property>
</Properties>
</file>